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47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</p:sldIdLst>
  <p:sldSz cy="6858000" cx="12192000"/>
  <p:notesSz cx="6858000" cy="9144000"/>
  <p:embeddedFontLst>
    <p:embeddedFont>
      <p:font typeface="Lato"/>
      <p:regular r:id="rId52"/>
      <p:bold r:id="rId53"/>
      <p:italic r:id="rId54"/>
      <p:boldItalic r:id="rId5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font" Target="fonts/Lato-bold.fntdata"/><Relationship Id="rId52" Type="http://schemas.openxmlformats.org/officeDocument/2006/relationships/font" Target="fonts/Lato-regular.fntdata"/><Relationship Id="rId11" Type="http://schemas.openxmlformats.org/officeDocument/2006/relationships/slide" Target="slides/slide7.xml"/><Relationship Id="rId55" Type="http://schemas.openxmlformats.org/officeDocument/2006/relationships/font" Target="fonts/Lato-boldItalic.fntdata"/><Relationship Id="rId10" Type="http://schemas.openxmlformats.org/officeDocument/2006/relationships/slide" Target="slides/slide6.xml"/><Relationship Id="rId54" Type="http://schemas.openxmlformats.org/officeDocument/2006/relationships/font" Target="fonts/Lato-italic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/>
          <p:nvPr>
            <p:ph idx="2" type="hdr"/>
          </p:nvPr>
        </p:nvSpPr>
        <p:spPr>
          <a:xfrm>
            <a:off x="0" y="0"/>
            <a:ext cx="2971799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Shape 4"/>
          <p:cNvSpPr txBox="1"/>
          <p:nvPr>
            <p:ph idx="10" type="dt"/>
          </p:nvPr>
        </p:nvSpPr>
        <p:spPr>
          <a:xfrm>
            <a:off x="3884612" y="0"/>
            <a:ext cx="2971799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Shape 5"/>
          <p:cNvSpPr/>
          <p:nvPr>
            <p:ph idx="3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" name="Shape 6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1" type="ftr"/>
          </p:nvPr>
        </p:nvSpPr>
        <p:spPr>
          <a:xfrm>
            <a:off x="0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github.com/dmlc/mxnet/tree/master/tools/caffe_converter" TargetMode="External"/><Relationship Id="rId3" Type="http://schemas.openxmlformats.org/officeDocument/2006/relationships/hyperlink" Target="http://keras.io/" TargetMode="External"/><Relationship Id="rId4" Type="http://schemas.openxmlformats.org/officeDocument/2006/relationships/hyperlink" Target="http://lasagne.readthedocs.org/en/latest/" TargetMode="External"/><Relationship Id="rId5" Type="http://schemas.openxmlformats.org/officeDocument/2006/relationships/hyperlink" Target="http://blocks.readthedocs.org/en/latest/" TargetMode="External"/><Relationship Id="rId6" Type="http://schemas.openxmlformats.org/officeDocument/2006/relationships/hyperlink" Target="https://github.com/dmlc/mxnet/tree/master/example/image-classification" TargetMode="Externa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github.com/dmlc/mxnet/tree/master/tools/caffe_converter" TargetMode="External"/><Relationship Id="rId3" Type="http://schemas.openxmlformats.org/officeDocument/2006/relationships/hyperlink" Target="http://keras.io/" TargetMode="External"/><Relationship Id="rId4" Type="http://schemas.openxmlformats.org/officeDocument/2006/relationships/hyperlink" Target="http://lasagne.readthedocs.org/en/latest/" TargetMode="External"/><Relationship Id="rId5" Type="http://schemas.openxmlformats.org/officeDocument/2006/relationships/hyperlink" Target="http://blocks.readthedocs.org/en/latest/" TargetMode="External"/><Relationship Id="rId6" Type="http://schemas.openxmlformats.org/officeDocument/2006/relationships/hyperlink" Target="https://github.com/dmlc/mxnet/tree/master/example/image-classification" TargetMode="Externa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6" name="Shape 86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hape 293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4" name="Shape 294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13" name="Shape 313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hape 326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27" name="Shape 327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Shape 340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41" name="Shape 341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Shape 358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59" name="Shape 359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Shape 372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3" name="Shape 373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Shape 386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87" name="Shape 387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Shape 401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02" name="Shape 402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Shape 419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Shape 420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21" name="Shape 421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Shape 428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Shape 429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30" name="Shape 430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4" name="Shape 104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Shape 435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36" name="Shape 436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Shape 473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74" name="Shape 474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Shape 491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92" name="Shape 492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Shape 507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08" name="Shape 508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Shape 522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23" name="Shape 523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Shape 537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38" name="Shape 538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Shape 560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61" name="Shape 561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Shape 598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99" name="Shape 599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Shape 614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15" name="Shape 615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Shape 630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31" name="Shape 631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6" name="Shape 116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Shape 642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43" name="Shape 643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Shape 670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71" name="Shape 671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Shape 708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09" name="Shape 709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Shape 732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33" name="Shape 733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Shape 758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59" name="Shape 759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Shape 796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97" name="Shape 797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Shape 810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11" name="Shape 811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22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Shape 823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24" name="Shape 824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38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Shape 839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40" name="Shape 840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76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Shape 877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78" name="Shape 878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9" name="Shape 129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Shape 897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98" name="Shape 898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2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Shape 922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923" name="Shape 923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4" name="Shape 924"/>
          <p:cNvSpPr txBox="1"/>
          <p:nvPr>
            <p:ph idx="12" type="sldNum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63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Shape 964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965" name="Shape 965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Code Re-usability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Training deep networks are time-consuming. So, Caffe has released some pre-trained model/weights (model zoo) which could be used as initial weights while transfer learning or fine tuning deep networks on domain specific or custom images.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Theano</a:t>
            </a:r>
            <a:br>
              <a:rPr b="1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Lasagne is a high-level framework built on top of Theano. It’s very easy to use Caffe pre-tained model weights in Lasagne.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TensorFlow</a:t>
            </a:r>
            <a:br>
              <a:rPr b="1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 support for pre-trained model.</a:t>
            </a:r>
            <a:br>
              <a:rPr b="1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MXNET</a:t>
            </a:r>
            <a:br>
              <a:rPr b="1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MXNET has a </a:t>
            </a:r>
            <a:r>
              <a:rPr b="0" i="1" lang="en-US" sz="12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2"/>
              </a:rPr>
              <a:t>caffe_converter tool</a:t>
            </a: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which allows to convert pre-trained caffe model weights to fit MXNET.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Low-level Tensor Operators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reasonably efficient implementation of low-level operators can serve as ingredients in writing new models, saving the effort to write new Operations.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Theano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TensorFlow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MXNET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lot of basic Operations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Fairly good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Very few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Control Flow Operator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Control flow operators make the symbolic engine more expressive and generic.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Theano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TensorFlow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MXNET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  Supported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Experimental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Not Supported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High</a:t>
            </a: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</a:t>
            </a:r>
            <a:r>
              <a:rPr b="1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level</a:t>
            </a: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r>
              <a:rPr b="1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Support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Theano</a:t>
            </a:r>
            <a:br>
              <a:rPr b="1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Pure symbolic computation framework. High-level frameworks can be built to fit desired means of use. Successful examples include </a:t>
            </a:r>
            <a:r>
              <a:rPr b="0" i="1" lang="en-US" sz="12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Keras</a:t>
            </a: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 </a:t>
            </a:r>
            <a:r>
              <a:rPr b="0" i="1" lang="en-US" sz="12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Lasagne</a:t>
            </a: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 </a:t>
            </a:r>
            <a:r>
              <a:rPr b="0" i="1" lang="en-US" sz="12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blocks</a:t>
            </a: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br>
              <a:rPr b="1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TensorFlow</a:t>
            </a:r>
            <a:br>
              <a:rPr b="1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Has good design considerations for neural network training, and at the same time avoid being totally a neural network framework, which is a wonderful job. The </a:t>
            </a:r>
            <a:r>
              <a:rPr b="1" i="1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graph collection</a:t>
            </a: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 </a:t>
            </a:r>
            <a:r>
              <a:rPr b="1" i="1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queues</a:t>
            </a: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 </a:t>
            </a:r>
            <a:r>
              <a:rPr b="1" i="1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image augmenters</a:t>
            </a: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etc. can be useful building blocks for a higher-level wrapper.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MXNET</a:t>
            </a:r>
            <a:br>
              <a:rPr b="1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Apart from the symbolic part, MXNET also comes with all necessary </a:t>
            </a:r>
            <a:r>
              <a:rPr b="0" i="1" lang="en-US" sz="12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6"/>
              </a:rPr>
              <a:t>components</a:t>
            </a: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for image classification, going all the way through data loading to building a model that has a method to start training.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Performance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Benchmarking Using Single-GPU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 benchmark LeNet model on MNIST Dataset using a Single-GPU (NVIDIA Quadro K1200 GPU).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Theano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TensorFlow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MXNET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Great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Not so good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Excellent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Memory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GPU memory is limited and may usually be a problem for large models.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Theano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TensorFlow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MXNET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Great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Not so good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Excellent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Single</a:t>
            </a: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</a:t>
            </a:r>
            <a:r>
              <a:rPr b="1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GPU</a:t>
            </a: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r>
              <a:rPr b="1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Speed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Theano</a:t>
            </a: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takes a long time to compile a graph, especially with complex models. </a:t>
            </a:r>
            <a:r>
              <a:rPr b="1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TensorFlow</a:t>
            </a: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is a bit slower.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Theano / MXNET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TensorFlow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comparable to CuDNNv4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about 0.5x slower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Parallel</a:t>
            </a: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/</a:t>
            </a:r>
            <a:r>
              <a:rPr b="1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Distributed</a:t>
            </a: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r>
              <a:rPr b="1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Support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Theano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TensorFlow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MXNET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experimental multi-GPU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multi-GPU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distributed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b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</a:p>
        </p:txBody>
      </p:sp>
      <p:sp>
        <p:nvSpPr>
          <p:cNvPr id="966" name="Shape 966"/>
          <p:cNvSpPr txBox="1"/>
          <p:nvPr>
            <p:ph idx="12" type="sldNum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00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Shape 1001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002" name="Shape 1002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Code Re-usability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Training deep networks are time-consuming. So, Caffe has released some pre-trained model/weights (model zoo) which could be used as initial weights while transfer learning or fine tuning deep networks on domain specific or custom images.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Theano</a:t>
            </a:r>
            <a:br>
              <a:rPr b="1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Lasagne is a high-level framework built on top of Theano. It’s very easy to use Caffe pre-tained model weights in Lasagne.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TensorFlow</a:t>
            </a:r>
            <a:br>
              <a:rPr b="1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 support for pre-trained model.</a:t>
            </a:r>
            <a:br>
              <a:rPr b="1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MXNET</a:t>
            </a:r>
            <a:br>
              <a:rPr b="1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MXNET has a </a:t>
            </a:r>
            <a:r>
              <a:rPr b="0" i="1" lang="en-US" sz="12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2"/>
              </a:rPr>
              <a:t>caffe_converter tool</a:t>
            </a: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which allows to convert pre-trained caffe model weights to fit MXNET.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Low-level Tensor Operators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reasonably efficient implementation of low-level operators can serve as ingredients in writing new models, saving the effort to write new Operations.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Theano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TensorFlow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MXNET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lot of basic Operations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Fairly good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Very few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Control Flow Operator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Control flow operators make the symbolic engine more expressive and generic.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Theano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TensorFlow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MXNET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  Supported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Experimental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Not Supported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High</a:t>
            </a: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</a:t>
            </a:r>
            <a:r>
              <a:rPr b="1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level</a:t>
            </a: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r>
              <a:rPr b="1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Support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Theano</a:t>
            </a:r>
            <a:br>
              <a:rPr b="1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Pure symbolic computation framework. High-level frameworks can be built to fit desired means of use. Successful examples include </a:t>
            </a:r>
            <a:r>
              <a:rPr b="0" i="1" lang="en-US" sz="12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Keras</a:t>
            </a: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 </a:t>
            </a:r>
            <a:r>
              <a:rPr b="0" i="1" lang="en-US" sz="12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Lasagne</a:t>
            </a: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 </a:t>
            </a:r>
            <a:r>
              <a:rPr b="0" i="1" lang="en-US" sz="12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blocks</a:t>
            </a: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br>
              <a:rPr b="1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TensorFlow</a:t>
            </a:r>
            <a:br>
              <a:rPr b="1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Has good design considerations for neural network training, and at the same time avoid being totally a neural network framework, which is a wonderful job. The </a:t>
            </a:r>
            <a:r>
              <a:rPr b="1" i="1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graph collection</a:t>
            </a: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 </a:t>
            </a:r>
            <a:r>
              <a:rPr b="1" i="1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queues</a:t>
            </a: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 </a:t>
            </a:r>
            <a:r>
              <a:rPr b="1" i="1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image augmenters</a:t>
            </a: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etc. can be useful building blocks for a higher-level wrapper.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MXNET</a:t>
            </a:r>
            <a:br>
              <a:rPr b="1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Apart from the symbolic part, MXNET also comes with all necessary </a:t>
            </a:r>
            <a:r>
              <a:rPr b="0" i="1" lang="en-US" sz="12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6"/>
              </a:rPr>
              <a:t>components</a:t>
            </a: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for image classification, going all the way through data loading to building a model that has a method to start training.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Performance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Benchmarking Using Single-GPU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 benchmark LeNet model on MNIST Dataset using a Single-GPU (NVIDIA Quadro K1200 GPU).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Theano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TensorFlow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MXNET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Great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Not so good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Excellent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Memory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GPU memory is limited and may usually be a problem for large models.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Theano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TensorFlow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MXNET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Great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Not so good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Excellent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Single</a:t>
            </a: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</a:t>
            </a:r>
            <a:r>
              <a:rPr b="1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GPU</a:t>
            </a: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r>
              <a:rPr b="1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Speed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Theano</a:t>
            </a: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takes a long time to compile a graph, especially with complex models. </a:t>
            </a:r>
            <a:r>
              <a:rPr b="1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TensorFlow</a:t>
            </a: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is a bit slower.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Theano / MXNET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TensorFlow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comparable to CuDNNv4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about 0.5x slower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Parallel</a:t>
            </a: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/</a:t>
            </a:r>
            <a:r>
              <a:rPr b="1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Distributed</a:t>
            </a: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r>
              <a:rPr b="1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Support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Theano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TensorFlow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MXNET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experimental multi-GPU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multi-GPU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distributed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b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</a:p>
        </p:txBody>
      </p:sp>
      <p:sp>
        <p:nvSpPr>
          <p:cNvPr id="1003" name="Shape 1003"/>
          <p:cNvSpPr txBox="1"/>
          <p:nvPr>
            <p:ph idx="12" type="sldNum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Shape 1090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91" name="Shape 1091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0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Shape 1102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03" name="Shape 1103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1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2" name="Shape 1112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13" name="Shape 1113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22" name="Shape 1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3" name="Shape 1123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24" name="Shape 1124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2" name="Shape 162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4" name="Shape 174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2" name="Shape 212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0" name="Shape 250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6" name="Shape 276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/>
          <p:nvPr>
            <p:ph type="ctrTitle"/>
          </p:nvPr>
        </p:nvSpPr>
        <p:spPr>
          <a:xfrm>
            <a:off x="1524000" y="1122362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i="0" sz="6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17" name="Shape 17"/>
          <p:cNvSpPr txBox="1"/>
          <p:nvPr>
            <p:ph idx="1" type="subTitle"/>
          </p:nvPr>
        </p:nvSpPr>
        <p:spPr>
          <a:xfrm>
            <a:off x="1524000" y="3602037"/>
            <a:ext cx="9144000" cy="165576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ctr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" name="Shape 18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" name="Shape 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" name="Shape 20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vertTx">
  <p:cSld name="Title and Vertical 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/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74" name="Shape 74"/>
          <p:cNvSpPr txBox="1"/>
          <p:nvPr>
            <p:ph idx="1" type="body"/>
          </p:nvPr>
        </p:nvSpPr>
        <p:spPr>
          <a:xfrm rot="5400000">
            <a:off x="3920331" y="-1256505"/>
            <a:ext cx="4351338" cy="10515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5" name="Shape 75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6" name="Shape 7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7" name="Shape 77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vertTitleAndTx">
  <p:cSld name="Vertical Title and 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/>
          <p:nvPr>
            <p:ph type="title"/>
          </p:nvPr>
        </p:nvSpPr>
        <p:spPr>
          <a:xfrm rot="5400000">
            <a:off x="7133431" y="1956594"/>
            <a:ext cx="5811838" cy="26288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80" name="Shape 80"/>
          <p:cNvSpPr txBox="1"/>
          <p:nvPr>
            <p:ph idx="1" type="body"/>
          </p:nvPr>
        </p:nvSpPr>
        <p:spPr>
          <a:xfrm rot="5400000">
            <a:off x="1799431" y="-596105"/>
            <a:ext cx="5811838" cy="7734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1" name="Shape 81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" name="Shape 8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3" name="Shape 83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">
  <p:cSld name="Title and Conten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/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23" name="Shape 23"/>
          <p:cNvSpPr txBox="1"/>
          <p:nvPr>
            <p:ph idx="1" type="body"/>
          </p:nvPr>
        </p:nvSpPr>
        <p:spPr>
          <a:xfrm>
            <a:off x="838200" y="1825625"/>
            <a:ext cx="10515599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" name="Shape 24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" name="Shape 2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" name="Shape 26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/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29" name="Shape 29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" name="Shape 3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831850" y="1709738"/>
            <a:ext cx="10515599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i="0" sz="6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34" name="Shape 34"/>
          <p:cNvSpPr txBox="1"/>
          <p:nvPr>
            <p:ph idx="1" type="body"/>
          </p:nvPr>
        </p:nvSpPr>
        <p:spPr>
          <a:xfrm>
            <a:off x="831850" y="4589462"/>
            <a:ext cx="10515599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buClr>
                <a:srgbClr val="888888"/>
              </a:buClr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" name="Shape 35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" name="Shape 3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" name="Shape 37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TxTwoObj">
  <p:cSld name="Comparis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/>
          <p:nvPr>
            <p:ph type="title"/>
          </p:nvPr>
        </p:nvSpPr>
        <p:spPr>
          <a:xfrm>
            <a:off x="839787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40" name="Shape 40"/>
          <p:cNvSpPr txBox="1"/>
          <p:nvPr>
            <p:ph idx="1" type="body"/>
          </p:nvPr>
        </p:nvSpPr>
        <p:spPr>
          <a:xfrm>
            <a:off x="839787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" name="Shape 41"/>
          <p:cNvSpPr txBox="1"/>
          <p:nvPr>
            <p:ph idx="2" type="body"/>
          </p:nvPr>
        </p:nvSpPr>
        <p:spPr>
          <a:xfrm>
            <a:off x="839787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2" name="Shape 42"/>
          <p:cNvSpPr txBox="1"/>
          <p:nvPr>
            <p:ph idx="3" type="body"/>
          </p:nvPr>
        </p:nvSpPr>
        <p:spPr>
          <a:xfrm>
            <a:off x="6172200" y="1681163"/>
            <a:ext cx="51831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" name="Shape 43"/>
          <p:cNvSpPr txBox="1"/>
          <p:nvPr>
            <p:ph idx="4" type="body"/>
          </p:nvPr>
        </p:nvSpPr>
        <p:spPr>
          <a:xfrm>
            <a:off x="6172200" y="2505075"/>
            <a:ext cx="51831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" name="Shape 44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" name="Shape 4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" name="Shape 46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" name="Shape 4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" name="Shape 50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Obj">
  <p:cSld name="Two Content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 txBox="1"/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53" name="Shape 53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Shape 54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Shape 55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6" name="Shape 5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7" name="Shape 57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Tx">
  <p:cSld name="Content with Caption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/>
          <p:nvPr>
            <p:ph type="title"/>
          </p:nvPr>
        </p:nvSpPr>
        <p:spPr>
          <a:xfrm>
            <a:off x="839787" y="457200"/>
            <a:ext cx="3932237" cy="16001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60" name="Shape 60"/>
          <p:cNvSpPr txBox="1"/>
          <p:nvPr>
            <p:ph idx="1" type="body"/>
          </p:nvPr>
        </p:nvSpPr>
        <p:spPr>
          <a:xfrm>
            <a:off x="5183187" y="987425"/>
            <a:ext cx="6172199" cy="487362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254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508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762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016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016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016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016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016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016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1" name="Shape 61"/>
          <p:cNvSpPr txBox="1"/>
          <p:nvPr>
            <p:ph idx="2" type="body"/>
          </p:nvPr>
        </p:nvSpPr>
        <p:spPr>
          <a:xfrm>
            <a:off x="839787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" name="Shape 62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" name="Shape 6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Shape 64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picTx">
  <p:cSld name="Picture with Caption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/>
          <p:nvPr>
            <p:ph type="title"/>
          </p:nvPr>
        </p:nvSpPr>
        <p:spPr>
          <a:xfrm>
            <a:off x="839787" y="457200"/>
            <a:ext cx="3932237" cy="16001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67" name="Shape 67"/>
          <p:cNvSpPr/>
          <p:nvPr>
            <p:ph idx="2" type="pic"/>
          </p:nvPr>
        </p:nvSpPr>
        <p:spPr>
          <a:xfrm>
            <a:off x="5183187" y="987425"/>
            <a:ext cx="6172199" cy="487362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" name="Shape 68"/>
          <p:cNvSpPr txBox="1"/>
          <p:nvPr>
            <p:ph idx="1" type="body"/>
          </p:nvPr>
        </p:nvSpPr>
        <p:spPr>
          <a:xfrm>
            <a:off x="839787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9" name="Shape 69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" name="Shape 7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1" name="Shape 71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11" name="Shape 11"/>
          <p:cNvSpPr txBox="1"/>
          <p:nvPr>
            <p:ph idx="1" type="body"/>
          </p:nvPr>
        </p:nvSpPr>
        <p:spPr>
          <a:xfrm>
            <a:off x="838200" y="1825625"/>
            <a:ext cx="10515599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Shape 12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Shape 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Shape 14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00.png"/><Relationship Id="rId4" Type="http://schemas.openxmlformats.org/officeDocument/2006/relationships/image" Target="../media/image0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Relationship Id="rId4" Type="http://schemas.openxmlformats.org/officeDocument/2006/relationships/image" Target="../media/image00.png"/><Relationship Id="rId5" Type="http://schemas.openxmlformats.org/officeDocument/2006/relationships/image" Target="../media/image0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Relationship Id="rId4" Type="http://schemas.openxmlformats.org/officeDocument/2006/relationships/image" Target="../media/image00.png"/><Relationship Id="rId5" Type="http://schemas.openxmlformats.org/officeDocument/2006/relationships/image" Target="../media/image0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Relationship Id="rId4" Type="http://schemas.openxmlformats.org/officeDocument/2006/relationships/image" Target="../media/image00.png"/><Relationship Id="rId5" Type="http://schemas.openxmlformats.org/officeDocument/2006/relationships/image" Target="../media/image0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09.png"/><Relationship Id="rId6" Type="http://schemas.openxmlformats.org/officeDocument/2006/relationships/image" Target="../media/image0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Relationship Id="rId4" Type="http://schemas.openxmlformats.org/officeDocument/2006/relationships/image" Target="../media/image17.png"/><Relationship Id="rId5" Type="http://schemas.openxmlformats.org/officeDocument/2006/relationships/image" Target="../media/image13.png"/><Relationship Id="rId6" Type="http://schemas.openxmlformats.org/officeDocument/2006/relationships/image" Target="../media/image0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png"/><Relationship Id="rId4" Type="http://schemas.openxmlformats.org/officeDocument/2006/relationships/image" Target="../media/image16.png"/><Relationship Id="rId5" Type="http://schemas.openxmlformats.org/officeDocument/2006/relationships/image" Target="../media/image13.png"/><Relationship Id="rId6" Type="http://schemas.openxmlformats.org/officeDocument/2006/relationships/image" Target="../media/image0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Relationship Id="rId4" Type="http://schemas.openxmlformats.org/officeDocument/2006/relationships/image" Target="../media/image0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9.png"/><Relationship Id="rId4" Type="http://schemas.openxmlformats.org/officeDocument/2006/relationships/image" Target="../media/image35.png"/><Relationship Id="rId5" Type="http://schemas.openxmlformats.org/officeDocument/2006/relationships/image" Target="../media/image20.png"/><Relationship Id="rId6" Type="http://schemas.openxmlformats.org/officeDocument/2006/relationships/image" Target="../media/image13.png"/><Relationship Id="rId7" Type="http://schemas.openxmlformats.org/officeDocument/2006/relationships/image" Target="../media/image0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00.png"/><Relationship Id="rId4" Type="http://schemas.openxmlformats.org/officeDocument/2006/relationships/image" Target="../media/image0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00.png"/><Relationship Id="rId4" Type="http://schemas.openxmlformats.org/officeDocument/2006/relationships/image" Target="../media/image09.png"/><Relationship Id="rId5" Type="http://schemas.openxmlformats.org/officeDocument/2006/relationships/image" Target="../media/image12.png"/><Relationship Id="rId6" Type="http://schemas.openxmlformats.org/officeDocument/2006/relationships/image" Target="../media/image1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4.png"/><Relationship Id="rId4" Type="http://schemas.openxmlformats.org/officeDocument/2006/relationships/image" Target="../media/image00.png"/><Relationship Id="rId5" Type="http://schemas.openxmlformats.org/officeDocument/2006/relationships/image" Target="../media/image13.png"/><Relationship Id="rId6" Type="http://schemas.openxmlformats.org/officeDocument/2006/relationships/image" Target="../media/image1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00.png"/><Relationship Id="rId4" Type="http://schemas.openxmlformats.org/officeDocument/2006/relationships/image" Target="../media/image13.png"/><Relationship Id="rId5" Type="http://schemas.openxmlformats.org/officeDocument/2006/relationships/image" Target="../media/image1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00.png"/><Relationship Id="rId4" Type="http://schemas.openxmlformats.org/officeDocument/2006/relationships/image" Target="../media/image13.png"/><Relationship Id="rId5" Type="http://schemas.openxmlformats.org/officeDocument/2006/relationships/image" Target="../media/image1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00.png"/><Relationship Id="rId4" Type="http://schemas.openxmlformats.org/officeDocument/2006/relationships/image" Target="../media/image13.png"/><Relationship Id="rId5" Type="http://schemas.openxmlformats.org/officeDocument/2006/relationships/image" Target="../media/image12.png"/><Relationship Id="rId6" Type="http://schemas.openxmlformats.org/officeDocument/2006/relationships/image" Target="../media/image2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00.png"/><Relationship Id="rId4" Type="http://schemas.openxmlformats.org/officeDocument/2006/relationships/image" Target="../media/image13.png"/><Relationship Id="rId10" Type="http://schemas.openxmlformats.org/officeDocument/2006/relationships/image" Target="../media/image25.png"/><Relationship Id="rId9" Type="http://schemas.openxmlformats.org/officeDocument/2006/relationships/image" Target="../media/image62.png"/><Relationship Id="rId5" Type="http://schemas.openxmlformats.org/officeDocument/2006/relationships/image" Target="../media/image12.png"/><Relationship Id="rId6" Type="http://schemas.openxmlformats.org/officeDocument/2006/relationships/image" Target="../media/image22.png"/><Relationship Id="rId7" Type="http://schemas.openxmlformats.org/officeDocument/2006/relationships/image" Target="../media/image28.png"/><Relationship Id="rId8" Type="http://schemas.openxmlformats.org/officeDocument/2006/relationships/image" Target="../media/image2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00.png"/><Relationship Id="rId4" Type="http://schemas.openxmlformats.org/officeDocument/2006/relationships/image" Target="../media/image09.png"/><Relationship Id="rId5" Type="http://schemas.openxmlformats.org/officeDocument/2006/relationships/image" Target="../media/image12.png"/><Relationship Id="rId6" Type="http://schemas.openxmlformats.org/officeDocument/2006/relationships/image" Target="../media/image1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3.png"/><Relationship Id="rId4" Type="http://schemas.openxmlformats.org/officeDocument/2006/relationships/image" Target="../media/image12.png"/><Relationship Id="rId5" Type="http://schemas.openxmlformats.org/officeDocument/2006/relationships/image" Target="../media/image0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3.png"/><Relationship Id="rId4" Type="http://schemas.openxmlformats.org/officeDocument/2006/relationships/image" Target="../media/image12.png"/><Relationship Id="rId5" Type="http://schemas.openxmlformats.org/officeDocument/2006/relationships/image" Target="../media/image0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00.png"/><Relationship Id="rId4" Type="http://schemas.openxmlformats.org/officeDocument/2006/relationships/image" Target="../media/image2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00.png"/><Relationship Id="rId4" Type="http://schemas.openxmlformats.org/officeDocument/2006/relationships/image" Target="../media/image07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00.png"/><Relationship Id="rId4" Type="http://schemas.openxmlformats.org/officeDocument/2006/relationships/image" Target="../media/image13.png"/><Relationship Id="rId11" Type="http://schemas.openxmlformats.org/officeDocument/2006/relationships/image" Target="../media/image30.png"/><Relationship Id="rId10" Type="http://schemas.openxmlformats.org/officeDocument/2006/relationships/image" Target="../media/image36.png"/><Relationship Id="rId9" Type="http://schemas.openxmlformats.org/officeDocument/2006/relationships/image" Target="../media/image62.png"/><Relationship Id="rId5" Type="http://schemas.openxmlformats.org/officeDocument/2006/relationships/image" Target="../media/image12.png"/><Relationship Id="rId6" Type="http://schemas.openxmlformats.org/officeDocument/2006/relationships/image" Target="../media/image22.png"/><Relationship Id="rId7" Type="http://schemas.openxmlformats.org/officeDocument/2006/relationships/image" Target="../media/image28.png"/><Relationship Id="rId8" Type="http://schemas.openxmlformats.org/officeDocument/2006/relationships/image" Target="../media/image2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00.png"/><Relationship Id="rId4" Type="http://schemas.openxmlformats.org/officeDocument/2006/relationships/image" Target="../media/image09.png"/><Relationship Id="rId5" Type="http://schemas.openxmlformats.org/officeDocument/2006/relationships/image" Target="../media/image12.png"/><Relationship Id="rId6" Type="http://schemas.openxmlformats.org/officeDocument/2006/relationships/image" Target="../media/image10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00.png"/><Relationship Id="rId4" Type="http://schemas.openxmlformats.org/officeDocument/2006/relationships/image" Target="../media/image09.png"/><Relationship Id="rId5" Type="http://schemas.openxmlformats.org/officeDocument/2006/relationships/image" Target="../media/image13.png"/><Relationship Id="rId6" Type="http://schemas.openxmlformats.org/officeDocument/2006/relationships/image" Target="../media/image34.png"/><Relationship Id="rId7" Type="http://schemas.openxmlformats.org/officeDocument/2006/relationships/image" Target="../media/image31.png"/><Relationship Id="rId8" Type="http://schemas.openxmlformats.org/officeDocument/2006/relationships/image" Target="../media/image32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00.png"/><Relationship Id="rId4" Type="http://schemas.openxmlformats.org/officeDocument/2006/relationships/image" Target="../media/image09.png"/><Relationship Id="rId5" Type="http://schemas.openxmlformats.org/officeDocument/2006/relationships/image" Target="../media/image13.png"/><Relationship Id="rId6" Type="http://schemas.openxmlformats.org/officeDocument/2006/relationships/image" Target="../media/image33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00.png"/><Relationship Id="rId4" Type="http://schemas.openxmlformats.org/officeDocument/2006/relationships/image" Target="../media/image09.png"/><Relationship Id="rId5" Type="http://schemas.openxmlformats.org/officeDocument/2006/relationships/image" Target="../media/image12.png"/><Relationship Id="rId6" Type="http://schemas.openxmlformats.org/officeDocument/2006/relationships/image" Target="../media/image10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00.png"/><Relationship Id="rId4" Type="http://schemas.openxmlformats.org/officeDocument/2006/relationships/image" Target="../media/image37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00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8.png"/><Relationship Id="rId4" Type="http://schemas.openxmlformats.org/officeDocument/2006/relationships/image" Target="../media/image00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22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00.png"/><Relationship Id="rId4" Type="http://schemas.openxmlformats.org/officeDocument/2006/relationships/image" Target="../media/image09.png"/><Relationship Id="rId5" Type="http://schemas.openxmlformats.org/officeDocument/2006/relationships/image" Target="../media/image12.png"/><Relationship Id="rId6" Type="http://schemas.openxmlformats.org/officeDocument/2006/relationships/image" Target="../media/image10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9.png"/><Relationship Id="rId4" Type="http://schemas.openxmlformats.org/officeDocument/2006/relationships/image" Target="../media/image00.png"/><Relationship Id="rId9" Type="http://schemas.openxmlformats.org/officeDocument/2006/relationships/image" Target="../media/image44.png"/><Relationship Id="rId5" Type="http://schemas.openxmlformats.org/officeDocument/2006/relationships/image" Target="../media/image10.png"/><Relationship Id="rId6" Type="http://schemas.openxmlformats.org/officeDocument/2006/relationships/image" Target="../media/image13.png"/><Relationship Id="rId7" Type="http://schemas.openxmlformats.org/officeDocument/2006/relationships/image" Target="../media/image42.png"/><Relationship Id="rId8" Type="http://schemas.openxmlformats.org/officeDocument/2006/relationships/image" Target="../media/image4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03.png"/><Relationship Id="rId4" Type="http://schemas.openxmlformats.org/officeDocument/2006/relationships/image" Target="../media/image02.png"/><Relationship Id="rId9" Type="http://schemas.openxmlformats.org/officeDocument/2006/relationships/image" Target="../media/image00.png"/><Relationship Id="rId5" Type="http://schemas.openxmlformats.org/officeDocument/2006/relationships/image" Target="../media/image04.png"/><Relationship Id="rId6" Type="http://schemas.openxmlformats.org/officeDocument/2006/relationships/image" Target="../media/image05.png"/><Relationship Id="rId7" Type="http://schemas.openxmlformats.org/officeDocument/2006/relationships/image" Target="../media/image06.png"/><Relationship Id="rId8" Type="http://schemas.openxmlformats.org/officeDocument/2006/relationships/image" Target="../media/image23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00.png"/><Relationship Id="rId4" Type="http://schemas.openxmlformats.org/officeDocument/2006/relationships/image" Target="../media/image10.png"/><Relationship Id="rId11" Type="http://schemas.openxmlformats.org/officeDocument/2006/relationships/image" Target="../media/image49.png"/><Relationship Id="rId10" Type="http://schemas.openxmlformats.org/officeDocument/2006/relationships/image" Target="../media/image61.png"/><Relationship Id="rId12" Type="http://schemas.openxmlformats.org/officeDocument/2006/relationships/image" Target="../media/image50.png"/><Relationship Id="rId9" Type="http://schemas.openxmlformats.org/officeDocument/2006/relationships/image" Target="../media/image46.png"/><Relationship Id="rId5" Type="http://schemas.openxmlformats.org/officeDocument/2006/relationships/image" Target="../media/image13.png"/><Relationship Id="rId6" Type="http://schemas.openxmlformats.org/officeDocument/2006/relationships/image" Target="../media/image43.png"/><Relationship Id="rId7" Type="http://schemas.openxmlformats.org/officeDocument/2006/relationships/image" Target="../media/image45.png"/><Relationship Id="rId8" Type="http://schemas.openxmlformats.org/officeDocument/2006/relationships/image" Target="../media/image41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7.png"/><Relationship Id="rId4" Type="http://schemas.openxmlformats.org/officeDocument/2006/relationships/image" Target="../media/image51.png"/><Relationship Id="rId5" Type="http://schemas.openxmlformats.org/officeDocument/2006/relationships/image" Target="../media/image00.png"/><Relationship Id="rId6" Type="http://schemas.openxmlformats.org/officeDocument/2006/relationships/image" Target="../media/image48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7.png"/><Relationship Id="rId4" Type="http://schemas.openxmlformats.org/officeDocument/2006/relationships/image" Target="../media/image51.png"/><Relationship Id="rId5" Type="http://schemas.openxmlformats.org/officeDocument/2006/relationships/image" Target="../media/image00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7.png"/><Relationship Id="rId4" Type="http://schemas.openxmlformats.org/officeDocument/2006/relationships/image" Target="../media/image51.png"/><Relationship Id="rId10" Type="http://schemas.openxmlformats.org/officeDocument/2006/relationships/image" Target="../media/image56.png"/><Relationship Id="rId9" Type="http://schemas.openxmlformats.org/officeDocument/2006/relationships/image" Target="../media/image55.png"/><Relationship Id="rId5" Type="http://schemas.openxmlformats.org/officeDocument/2006/relationships/image" Target="../media/image00.png"/><Relationship Id="rId6" Type="http://schemas.openxmlformats.org/officeDocument/2006/relationships/image" Target="../media/image53.png"/><Relationship Id="rId7" Type="http://schemas.openxmlformats.org/officeDocument/2006/relationships/image" Target="../media/image52.png"/><Relationship Id="rId8" Type="http://schemas.openxmlformats.org/officeDocument/2006/relationships/image" Target="../media/image54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58.png"/><Relationship Id="rId4" Type="http://schemas.openxmlformats.org/officeDocument/2006/relationships/image" Target="../media/image47.png"/><Relationship Id="rId5" Type="http://schemas.openxmlformats.org/officeDocument/2006/relationships/image" Target="../media/image57.png"/><Relationship Id="rId6" Type="http://schemas.openxmlformats.org/officeDocument/2006/relationships/image" Target="../media/image00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00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hyperlink" Target="http://email.awscloud.com/dc/nF6NFRIbvlTyQAMspJN9eEkTchiJsbIuwyh3E3g-9q6V-9-Q1c0p8tVcffkbfoxWxSOMjXG7pyMxFm7AcK6uw1d4Yvzgb4vgm_-why-soNIP_beUzD5WxCmQ4sAntSIt/uVk300sZEO0t2b0037uTMc0" TargetMode="External"/><Relationship Id="rId4" Type="http://schemas.openxmlformats.org/officeDocument/2006/relationships/image" Target="../media/image00.png"/><Relationship Id="rId5" Type="http://schemas.openxmlformats.org/officeDocument/2006/relationships/image" Target="../media/image59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Relationship Id="rId3" Type="http://schemas.openxmlformats.org/officeDocument/2006/relationships/hyperlink" Target="https://mxnet.io/" TargetMode="External"/><Relationship Id="rId4" Type="http://schemas.openxmlformats.org/officeDocument/2006/relationships/hyperlink" Target="https://aws.amazon.com/mxnet/" TargetMode="External"/><Relationship Id="rId5" Type="http://schemas.openxmlformats.org/officeDocument/2006/relationships/hyperlink" Target="http://dmlc.ml/" TargetMode="External"/><Relationship Id="rId6" Type="http://schemas.openxmlformats.org/officeDocument/2006/relationships/image" Target="../media/image59.png"/><Relationship Id="rId7" Type="http://schemas.openxmlformats.org/officeDocument/2006/relationships/image" Target="../media/image00.png"/><Relationship Id="rId8" Type="http://schemas.openxmlformats.org/officeDocument/2006/relationships/image" Target="../media/image6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Relationship Id="rId4" Type="http://schemas.openxmlformats.org/officeDocument/2006/relationships/image" Target="../media/image0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00.png"/><Relationship Id="rId4" Type="http://schemas.openxmlformats.org/officeDocument/2006/relationships/image" Target="../media/image09.png"/><Relationship Id="rId5" Type="http://schemas.openxmlformats.org/officeDocument/2006/relationships/image" Target="../media/image12.png"/><Relationship Id="rId6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00.png"/><Relationship Id="rId4" Type="http://schemas.openxmlformats.org/officeDocument/2006/relationships/image" Target="../media/image09.png"/><Relationship Id="rId5" Type="http://schemas.openxmlformats.org/officeDocument/2006/relationships/image" Target="../media/image12.png"/><Relationship Id="rId6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Relationship Id="rId4" Type="http://schemas.openxmlformats.org/officeDocument/2006/relationships/image" Target="../media/image00.png"/><Relationship Id="rId5" Type="http://schemas.openxmlformats.org/officeDocument/2006/relationships/image" Target="../media/image0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Relationship Id="rId4" Type="http://schemas.openxmlformats.org/officeDocument/2006/relationships/image" Target="../media/image00.png"/><Relationship Id="rId5" Type="http://schemas.openxmlformats.org/officeDocument/2006/relationships/image" Target="../media/image0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/>
          <p:nvPr>
            <p:ph type="ctrTitle"/>
          </p:nvPr>
        </p:nvSpPr>
        <p:spPr>
          <a:xfrm>
            <a:off x="1524000" y="1122362"/>
            <a:ext cx="9144000" cy="2387600"/>
          </a:xfrm>
          <a:prstGeom prst="rect">
            <a:avLst/>
          </a:prstGeom>
          <a:solidFill>
            <a:srgbClr val="1A86BA"/>
          </a:solidFill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b="0" i="0" lang="en-US" sz="6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</p:txBody>
      </p:sp>
      <p:sp>
        <p:nvSpPr>
          <p:cNvPr id="89" name="Shape 89"/>
          <p:cNvSpPr txBox="1"/>
          <p:nvPr>
            <p:ph idx="1" type="subTitle"/>
          </p:nvPr>
        </p:nvSpPr>
        <p:spPr>
          <a:xfrm>
            <a:off x="1524000" y="3602037"/>
            <a:ext cx="9144000" cy="53453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rgbClr val="1A86BA"/>
              </a:buClr>
              <a:buSzPct val="25000"/>
              <a:buFont typeface="Arial"/>
              <a:buNone/>
            </a:pPr>
            <a:r>
              <a:rPr b="0" i="0" lang="en-US" sz="2400" u="none" cap="none" strike="noStrike">
                <a:solidFill>
                  <a:srgbClr val="1A86BA"/>
                </a:solidFill>
                <a:latin typeface="Calibri"/>
                <a:ea typeface="Calibri"/>
                <a:cs typeface="Calibri"/>
                <a:sym typeface="Calibri"/>
              </a:rPr>
              <a:t>Flexible and Efficient Library for Deep Learning</a:t>
            </a:r>
          </a:p>
        </p:txBody>
      </p:sp>
      <p:pic>
        <p:nvPicPr>
          <p:cNvPr id="90" name="Shape 9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39136" y="1345373"/>
            <a:ext cx="5669291" cy="194157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1" name="Shape 91"/>
          <p:cNvGrpSpPr/>
          <p:nvPr/>
        </p:nvGrpSpPr>
        <p:grpSpPr>
          <a:xfrm>
            <a:off x="949233" y="6043748"/>
            <a:ext cx="10798628" cy="369332"/>
            <a:chOff x="949233" y="5878285"/>
            <a:chExt cx="10798628" cy="369332"/>
          </a:xfrm>
        </p:grpSpPr>
        <p:sp>
          <p:nvSpPr>
            <p:cNvPr id="92" name="Shape 92"/>
            <p:cNvSpPr txBox="1"/>
            <p:nvPr/>
          </p:nvSpPr>
          <p:spPr>
            <a:xfrm>
              <a:off x="949233" y="5878285"/>
              <a:ext cx="3326674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b="0" i="0" lang="en-US" sz="1800" u="none" cap="none" strike="noStrike">
                  <a:solidFill>
                    <a:srgbClr val="1A86BA"/>
                  </a:solidFill>
                  <a:latin typeface="Calibri"/>
                  <a:ea typeface="Calibri"/>
                  <a:cs typeface="Calibri"/>
                  <a:sym typeface="Calibri"/>
                </a:rPr>
                <a:t>Venkata Narendra Kumar Gutta</a:t>
              </a:r>
            </a:p>
          </p:txBody>
        </p:sp>
        <p:sp>
          <p:nvSpPr>
            <p:cNvPr id="93" name="Shape 93"/>
            <p:cNvSpPr txBox="1"/>
            <p:nvPr/>
          </p:nvSpPr>
          <p:spPr>
            <a:xfrm>
              <a:off x="4955937" y="5878285"/>
              <a:ext cx="3326674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US" sz="1800">
                  <a:solidFill>
                    <a:srgbClr val="1A86BA"/>
                  </a:solidFill>
                  <a:latin typeface="Calibri"/>
                  <a:ea typeface="Calibri"/>
                  <a:cs typeface="Calibri"/>
                  <a:sym typeface="Calibri"/>
                </a:rPr>
                <a:t>Abdul Muneer Kattubadi</a:t>
              </a:r>
            </a:p>
          </p:txBody>
        </p:sp>
        <p:sp>
          <p:nvSpPr>
            <p:cNvPr id="94" name="Shape 94"/>
            <p:cNvSpPr txBox="1"/>
            <p:nvPr/>
          </p:nvSpPr>
          <p:spPr>
            <a:xfrm>
              <a:off x="8421188" y="5878285"/>
              <a:ext cx="3326674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US" sz="1800">
                  <a:solidFill>
                    <a:srgbClr val="1A86BA"/>
                  </a:solidFill>
                  <a:latin typeface="Calibri"/>
                  <a:ea typeface="Calibri"/>
                  <a:cs typeface="Calibri"/>
                  <a:sym typeface="Calibri"/>
                </a:rPr>
                <a:t>Jayachandra</a:t>
              </a: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lang="en-US" sz="1800">
                  <a:solidFill>
                    <a:srgbClr val="1A86BA"/>
                  </a:solidFill>
                  <a:latin typeface="Calibri"/>
                  <a:ea typeface="Calibri"/>
                  <a:cs typeface="Calibri"/>
                  <a:sym typeface="Calibri"/>
                </a:rPr>
                <a:t>Yarlagadda</a:t>
              </a:r>
            </a:p>
          </p:txBody>
        </p:sp>
      </p:grpSp>
      <p:sp>
        <p:nvSpPr>
          <p:cNvPr id="95" name="Shape 95"/>
          <p:cNvSpPr txBox="1"/>
          <p:nvPr/>
        </p:nvSpPr>
        <p:spPr>
          <a:xfrm>
            <a:off x="1524000" y="4705501"/>
            <a:ext cx="9144000" cy="6155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Big Data Ecosystems Paper Presentation </a:t>
            </a: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based on </a:t>
            </a:r>
            <a:r>
              <a:rPr i="1"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“</a:t>
            </a:r>
            <a:r>
              <a:rPr b="1" i="1"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MXNet: A Flexible and Efficient Machine Learning Library for Heterogeneous Distributed Systems</a:t>
            </a:r>
            <a:r>
              <a:rPr i="1"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”</a:t>
            </a:r>
          </a:p>
        </p:txBody>
      </p:sp>
      <p:cxnSp>
        <p:nvCxnSpPr>
          <p:cNvPr id="96" name="Shape 96"/>
          <p:cNvCxnSpPr/>
          <p:nvPr/>
        </p:nvCxnSpPr>
        <p:spPr>
          <a:xfrm>
            <a:off x="10554796" y="1113654"/>
            <a:ext cx="8699" cy="2488384"/>
          </a:xfrm>
          <a:prstGeom prst="straightConnector1">
            <a:avLst/>
          </a:prstGeom>
          <a:noFill/>
          <a:ln cap="flat" cmpd="sng" w="5715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</p:cxnSp>
      <p:grpSp>
        <p:nvGrpSpPr>
          <p:cNvPr id="97" name="Shape 97"/>
          <p:cNvGrpSpPr/>
          <p:nvPr/>
        </p:nvGrpSpPr>
        <p:grpSpPr>
          <a:xfrm>
            <a:off x="11690711" y="4191394"/>
            <a:ext cx="501286" cy="2666604"/>
            <a:chOff x="11690711" y="4191394"/>
            <a:chExt cx="501286" cy="2666604"/>
          </a:xfrm>
        </p:grpSpPr>
        <p:sp>
          <p:nvSpPr>
            <p:cNvPr id="98" name="Shape 98"/>
            <p:cNvSpPr/>
            <p:nvPr/>
          </p:nvSpPr>
          <p:spPr>
            <a:xfrm>
              <a:off x="11690711" y="6413080"/>
              <a:ext cx="501286" cy="444919"/>
            </a:xfrm>
            <a:prstGeom prst="rect">
              <a:avLst/>
            </a:prstGeom>
            <a:solidFill>
              <a:srgbClr val="1A86BA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99" name="Shape 9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1747861" y="6497426"/>
              <a:ext cx="419099" cy="276224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00" name="Shape 100"/>
            <p:cNvCxnSpPr/>
            <p:nvPr/>
          </p:nvCxnSpPr>
          <p:spPr>
            <a:xfrm rot="10800000">
              <a:off x="11939450" y="6128268"/>
              <a:ext cx="0" cy="475402"/>
            </a:xfrm>
            <a:prstGeom prst="straightConnector1">
              <a:avLst/>
            </a:prstGeom>
            <a:noFill/>
            <a:ln cap="flat" cmpd="sng" w="38100">
              <a:solidFill>
                <a:schemeClr val="accent2"/>
              </a:solidFill>
              <a:prstDash val="solid"/>
              <a:miter/>
              <a:headEnd len="med" w="med" type="none"/>
              <a:tailEnd len="med" w="med" type="none"/>
            </a:ln>
          </p:spPr>
        </p:cxnSp>
        <p:sp>
          <p:nvSpPr>
            <p:cNvPr id="101" name="Shape 101"/>
            <p:cNvSpPr txBox="1"/>
            <p:nvPr/>
          </p:nvSpPr>
          <p:spPr>
            <a:xfrm rot="-5400000">
              <a:off x="10863941" y="5082236"/>
              <a:ext cx="2151017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US" sz="1800">
                  <a:solidFill>
                    <a:schemeClr val="accent2"/>
                  </a:solidFill>
                  <a:latin typeface="Calibri"/>
                  <a:ea typeface="Calibri"/>
                  <a:cs typeface="Calibri"/>
                  <a:sym typeface="Calibri"/>
                </a:rPr>
                <a:t>Big Data Ecosystems 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Shape 296"/>
          <p:cNvSpPr txBox="1"/>
          <p:nvPr>
            <p:ph type="title"/>
          </p:nvPr>
        </p:nvSpPr>
        <p:spPr>
          <a:xfrm>
            <a:off x="155390" y="1452145"/>
            <a:ext cx="8339893" cy="7069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b="1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MXNet: Mix the Flavors Together</a:t>
            </a:r>
          </a:p>
        </p:txBody>
      </p:sp>
      <p:sp>
        <p:nvSpPr>
          <p:cNvPr id="297" name="Shape 297"/>
          <p:cNvSpPr txBox="1"/>
          <p:nvPr/>
        </p:nvSpPr>
        <p:spPr>
          <a:xfrm>
            <a:off x="235132" y="506400"/>
            <a:ext cx="3274422" cy="927803"/>
          </a:xfrm>
          <a:prstGeom prst="rect">
            <a:avLst/>
          </a:prstGeom>
          <a:solidFill>
            <a:srgbClr val="1A86BA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Calibri"/>
              <a:buNone/>
            </a:pPr>
            <a:r>
              <a:rPr lang="en-US" sz="4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Flexibility</a:t>
            </a:r>
          </a:p>
        </p:txBody>
      </p:sp>
      <p:sp>
        <p:nvSpPr>
          <p:cNvPr id="298" name="Shape 298"/>
          <p:cNvSpPr txBox="1"/>
          <p:nvPr/>
        </p:nvSpPr>
        <p:spPr>
          <a:xfrm>
            <a:off x="87085" y="506400"/>
            <a:ext cx="69667" cy="927803"/>
          </a:xfrm>
          <a:prstGeom prst="rect">
            <a:avLst/>
          </a:prstGeom>
          <a:solidFill>
            <a:srgbClr val="1A86BA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</a:pPr>
            <a:r>
              <a:t/>
            </a:r>
            <a:endParaRPr sz="4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lay" id="299" name="Shape 29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87932" y="640789"/>
            <a:ext cx="659026" cy="659026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Shape 300"/>
          <p:cNvSpPr txBox="1"/>
          <p:nvPr/>
        </p:nvSpPr>
        <p:spPr>
          <a:xfrm>
            <a:off x="4325337" y="748283"/>
            <a:ext cx="3227606" cy="461664"/>
          </a:xfrm>
          <a:prstGeom prst="rect">
            <a:avLst/>
          </a:prstGeom>
          <a:solidFill>
            <a:srgbClr val="1A86BA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Mixed API programming</a:t>
            </a:r>
          </a:p>
        </p:txBody>
      </p:sp>
      <p:grpSp>
        <p:nvGrpSpPr>
          <p:cNvPr id="301" name="Shape 301"/>
          <p:cNvGrpSpPr/>
          <p:nvPr/>
        </p:nvGrpSpPr>
        <p:grpSpPr>
          <a:xfrm>
            <a:off x="10685416" y="63358"/>
            <a:ext cx="1506583" cy="443042"/>
            <a:chOff x="9344296" y="1562782"/>
            <a:chExt cx="1506583" cy="443042"/>
          </a:xfrm>
        </p:grpSpPr>
        <p:sp>
          <p:nvSpPr>
            <p:cNvPr id="302" name="Shape 302"/>
            <p:cNvSpPr/>
            <p:nvPr/>
          </p:nvSpPr>
          <p:spPr>
            <a:xfrm>
              <a:off x="9344296" y="1567542"/>
              <a:ext cx="1506583" cy="409305"/>
            </a:xfrm>
            <a:prstGeom prst="rect">
              <a:avLst/>
            </a:prstGeom>
            <a:solidFill>
              <a:srgbClr val="1A86BA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303" name="Shape 30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9456964" y="1562782"/>
              <a:ext cx="1293658" cy="44304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04" name="Shape 304"/>
          <p:cNvSpPr txBox="1"/>
          <p:nvPr/>
        </p:nvSpPr>
        <p:spPr>
          <a:xfrm>
            <a:off x="235132" y="2257980"/>
            <a:ext cx="3532196" cy="226095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buClr>
                <a:srgbClr val="1A86BA"/>
              </a:buClr>
              <a:buFont typeface="Arial"/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5" name="Shape 305"/>
          <p:cNvSpPr txBox="1"/>
          <p:nvPr/>
        </p:nvSpPr>
        <p:spPr>
          <a:xfrm>
            <a:off x="4074144" y="2159108"/>
            <a:ext cx="4670567" cy="2031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800">
                <a:solidFill>
                  <a:srgbClr val="1A86BA"/>
                </a:solidFill>
                <a:latin typeface="Consolas"/>
                <a:ea typeface="Consolas"/>
                <a:cs typeface="Consolas"/>
                <a:sym typeface="Consolas"/>
              </a:rPr>
              <a:t>&gt;&gt;&gt;import</a:t>
            </a: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mxnet </a:t>
            </a:r>
            <a:r>
              <a:rPr b="1" lang="en-US" sz="1800">
                <a:solidFill>
                  <a:srgbClr val="1A86BA"/>
                </a:solidFill>
                <a:latin typeface="Consolas"/>
                <a:ea typeface="Consolas"/>
                <a:cs typeface="Consolas"/>
                <a:sym typeface="Consolas"/>
              </a:rPr>
              <a:t>as</a:t>
            </a: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mx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800">
                <a:solidFill>
                  <a:srgbClr val="1A86BA"/>
                </a:solidFill>
                <a:latin typeface="Consolas"/>
                <a:ea typeface="Consolas"/>
                <a:cs typeface="Consolas"/>
                <a:sym typeface="Consolas"/>
              </a:rPr>
              <a:t>&gt;&gt;&gt; </a:t>
            </a: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a = mx.nd.zeros((100, 50))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(100L, 50L) 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800">
                <a:solidFill>
                  <a:srgbClr val="1A86BA"/>
                </a:solidFill>
                <a:latin typeface="Consolas"/>
                <a:ea typeface="Consolas"/>
                <a:cs typeface="Consolas"/>
                <a:sym typeface="Consolas"/>
              </a:rPr>
              <a:t>&gt;&gt;&gt; </a:t>
            </a: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a.shape 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800">
                <a:solidFill>
                  <a:srgbClr val="1A86BA"/>
                </a:solidFill>
                <a:latin typeface="Consolas"/>
                <a:ea typeface="Consolas"/>
                <a:cs typeface="Consolas"/>
                <a:sym typeface="Consolas"/>
              </a:rPr>
              <a:t>&gt;&gt;&gt;</a:t>
            </a: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b = mx.nd.ones((100, 50)) 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800">
                <a:solidFill>
                  <a:srgbClr val="1A86BA"/>
                </a:solidFill>
                <a:latin typeface="Consolas"/>
                <a:ea typeface="Consolas"/>
                <a:cs typeface="Consolas"/>
                <a:sym typeface="Consolas"/>
              </a:rPr>
              <a:t>&gt;&gt;&gt;</a:t>
            </a: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c = a + b 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800">
                <a:solidFill>
                  <a:srgbClr val="1A86BA"/>
                </a:solidFill>
                <a:latin typeface="Consolas"/>
                <a:ea typeface="Consolas"/>
                <a:cs typeface="Consolas"/>
                <a:sym typeface="Consolas"/>
              </a:rPr>
              <a:t>&gt;&gt;&gt;</a:t>
            </a: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b += c</a:t>
            </a:r>
          </a:p>
        </p:txBody>
      </p:sp>
      <p:sp>
        <p:nvSpPr>
          <p:cNvPr id="306" name="Shape 306"/>
          <p:cNvSpPr txBox="1"/>
          <p:nvPr/>
        </p:nvSpPr>
        <p:spPr>
          <a:xfrm>
            <a:off x="4074144" y="4518937"/>
            <a:ext cx="8117855" cy="2031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800">
                <a:solidFill>
                  <a:srgbClr val="1A86BA"/>
                </a:solidFill>
                <a:latin typeface="Consolas"/>
                <a:ea typeface="Consolas"/>
                <a:cs typeface="Consolas"/>
                <a:sym typeface="Consolas"/>
              </a:rPr>
              <a:t>&gt;&gt;&gt;import</a:t>
            </a: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mxnet </a:t>
            </a:r>
            <a:r>
              <a:rPr b="1" lang="en-US" sz="1800">
                <a:solidFill>
                  <a:srgbClr val="1A86BA"/>
                </a:solidFill>
                <a:latin typeface="Consolas"/>
                <a:ea typeface="Consolas"/>
                <a:cs typeface="Consolas"/>
                <a:sym typeface="Consolas"/>
              </a:rPr>
              <a:t>as</a:t>
            </a: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mx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800">
                <a:solidFill>
                  <a:srgbClr val="1A86BA"/>
                </a:solidFill>
                <a:latin typeface="Consolas"/>
                <a:ea typeface="Consolas"/>
                <a:cs typeface="Consolas"/>
                <a:sym typeface="Consolas"/>
              </a:rPr>
              <a:t>&gt;&gt;&gt; </a:t>
            </a: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net	= mx.symbol.Variable('data')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800">
                <a:solidFill>
                  <a:srgbClr val="1A86BA"/>
                </a:solidFill>
                <a:latin typeface="Consolas"/>
                <a:ea typeface="Consolas"/>
                <a:cs typeface="Consolas"/>
                <a:sym typeface="Consolas"/>
              </a:rPr>
              <a:t>&gt;&gt;&gt; </a:t>
            </a: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net = mx.symbol.FullyConnected(data=net, num_hidden=128)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800">
                <a:solidFill>
                  <a:srgbClr val="1A86BA"/>
                </a:solidFill>
                <a:latin typeface="Consolas"/>
                <a:ea typeface="Consolas"/>
                <a:cs typeface="Consolas"/>
                <a:sym typeface="Consolas"/>
              </a:rPr>
              <a:t>&gt;&gt;&gt;</a:t>
            </a: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net = mx.symbol.SoftmaxOutput(data=net)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800">
                <a:solidFill>
                  <a:srgbClr val="1A86BA"/>
                </a:solidFill>
                <a:latin typeface="Consolas"/>
                <a:ea typeface="Consolas"/>
                <a:cs typeface="Consolas"/>
                <a:sym typeface="Consolas"/>
              </a:rPr>
              <a:t>&gt;&gt;&gt;</a:t>
            </a: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type(net) 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&lt;class	‘mxnet.symbol.Symbol’&gt;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800">
                <a:solidFill>
                  <a:srgbClr val="1A86BA"/>
                </a:solidFill>
                <a:latin typeface="Consolas"/>
                <a:ea typeface="Consolas"/>
                <a:cs typeface="Consolas"/>
                <a:sym typeface="Consolas"/>
              </a:rPr>
              <a:t>&gt;&gt;&gt;</a:t>
            </a: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texec = net.simple_bind(data=data_shape)</a:t>
            </a:r>
          </a:p>
        </p:txBody>
      </p:sp>
      <p:cxnSp>
        <p:nvCxnSpPr>
          <p:cNvPr id="307" name="Shape 307"/>
          <p:cNvCxnSpPr/>
          <p:nvPr/>
        </p:nvCxnSpPr>
        <p:spPr>
          <a:xfrm>
            <a:off x="235132" y="4306823"/>
            <a:ext cx="11652068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lgDash"/>
            <a:round/>
            <a:headEnd len="med" w="med" type="none"/>
            <a:tailEnd len="med" w="med" type="none"/>
          </a:ln>
        </p:spPr>
      </p:cxnSp>
      <p:sp>
        <p:nvSpPr>
          <p:cNvPr id="308" name="Shape 308"/>
          <p:cNvSpPr txBox="1"/>
          <p:nvPr/>
        </p:nvSpPr>
        <p:spPr>
          <a:xfrm>
            <a:off x="800127" y="2697716"/>
            <a:ext cx="2402204" cy="9541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Imperative NDArray API </a:t>
            </a:r>
          </a:p>
        </p:txBody>
      </p:sp>
      <p:sp>
        <p:nvSpPr>
          <p:cNvPr id="309" name="Shape 309"/>
          <p:cNvSpPr txBox="1"/>
          <p:nvPr/>
        </p:nvSpPr>
        <p:spPr>
          <a:xfrm>
            <a:off x="624104" y="4958673"/>
            <a:ext cx="3143223" cy="9541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Declarative Symbolic Executor</a:t>
            </a:r>
          </a:p>
        </p:txBody>
      </p:sp>
      <p:pic>
        <p:nvPicPr>
          <p:cNvPr descr="Flag" id="310" name="Shape 3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599184" y="640789"/>
            <a:ext cx="732405" cy="6871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 txBox="1"/>
          <p:nvPr>
            <p:ph type="title"/>
          </p:nvPr>
        </p:nvSpPr>
        <p:spPr>
          <a:xfrm>
            <a:off x="642889" y="1561598"/>
            <a:ext cx="8761412" cy="7069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b="1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Symbol</a:t>
            </a:r>
            <a:r>
              <a:rPr b="0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</p:txBody>
      </p:sp>
      <p:sp>
        <p:nvSpPr>
          <p:cNvPr id="316" name="Shape 316"/>
          <p:cNvSpPr txBox="1"/>
          <p:nvPr>
            <p:ph idx="1" type="body"/>
          </p:nvPr>
        </p:nvSpPr>
        <p:spPr>
          <a:xfrm>
            <a:off x="536447" y="2268561"/>
            <a:ext cx="10515599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86BA"/>
              </a:buClr>
              <a:buSzPct val="1000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One of the objects in MXNet is the Symbol provided by mxnet.symbol, or mxnet.sym for short.</a:t>
            </a: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A86BA"/>
              </a:buClr>
              <a:buSzPct val="1000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A86BA"/>
              </a:buClr>
              <a:buSzPct val="1000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These are composed by operators, such as simple matrix operations (e.g. +) or a complex neural network layer (e.g. convolutional layer)</a:t>
            </a: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A86BA"/>
              </a:buClr>
              <a:buSzPct val="1000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A86BA"/>
              </a:buClr>
              <a:buSzPct val="1000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load, save, memory estimation, and visualization, are also provided for symbols</a:t>
            </a: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A86BA"/>
              </a:buClr>
              <a:buSzPct val="1000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A86BA"/>
              </a:buClr>
              <a:buSzPct val="1000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buClr>
                <a:srgbClr val="1A86BA"/>
              </a:buClr>
              <a:buSzPct val="1000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7" name="Shape 317"/>
          <p:cNvSpPr txBox="1"/>
          <p:nvPr/>
        </p:nvSpPr>
        <p:spPr>
          <a:xfrm>
            <a:off x="235132" y="506400"/>
            <a:ext cx="3274422" cy="927803"/>
          </a:xfrm>
          <a:prstGeom prst="rect">
            <a:avLst/>
          </a:prstGeom>
          <a:solidFill>
            <a:srgbClr val="1A86BA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Calibri"/>
              <a:buNone/>
            </a:pPr>
            <a:r>
              <a:rPr lang="en-US" sz="4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Flexibility</a:t>
            </a:r>
          </a:p>
        </p:txBody>
      </p:sp>
      <p:sp>
        <p:nvSpPr>
          <p:cNvPr id="318" name="Shape 318"/>
          <p:cNvSpPr txBox="1"/>
          <p:nvPr/>
        </p:nvSpPr>
        <p:spPr>
          <a:xfrm>
            <a:off x="87085" y="506400"/>
            <a:ext cx="69667" cy="927803"/>
          </a:xfrm>
          <a:prstGeom prst="rect">
            <a:avLst/>
          </a:prstGeom>
          <a:solidFill>
            <a:srgbClr val="1A86BA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</a:pPr>
            <a:r>
              <a:t/>
            </a:r>
            <a:endParaRPr sz="4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lay" id="319" name="Shape 3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87932" y="640789"/>
            <a:ext cx="659026" cy="659026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Shape 320"/>
          <p:cNvSpPr txBox="1"/>
          <p:nvPr/>
        </p:nvSpPr>
        <p:spPr>
          <a:xfrm>
            <a:off x="4325337" y="748283"/>
            <a:ext cx="3227606" cy="461664"/>
          </a:xfrm>
          <a:prstGeom prst="rect">
            <a:avLst/>
          </a:prstGeom>
          <a:solidFill>
            <a:srgbClr val="1A86BA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Mixed API programming</a:t>
            </a:r>
          </a:p>
        </p:txBody>
      </p:sp>
      <p:grpSp>
        <p:nvGrpSpPr>
          <p:cNvPr id="321" name="Shape 321"/>
          <p:cNvGrpSpPr/>
          <p:nvPr/>
        </p:nvGrpSpPr>
        <p:grpSpPr>
          <a:xfrm>
            <a:off x="10685416" y="63358"/>
            <a:ext cx="1506583" cy="443042"/>
            <a:chOff x="9344296" y="1562782"/>
            <a:chExt cx="1506583" cy="443042"/>
          </a:xfrm>
        </p:grpSpPr>
        <p:sp>
          <p:nvSpPr>
            <p:cNvPr id="322" name="Shape 322"/>
            <p:cNvSpPr/>
            <p:nvPr/>
          </p:nvSpPr>
          <p:spPr>
            <a:xfrm>
              <a:off x="9344296" y="1567542"/>
              <a:ext cx="1506583" cy="409305"/>
            </a:xfrm>
            <a:prstGeom prst="rect">
              <a:avLst/>
            </a:prstGeom>
            <a:solidFill>
              <a:srgbClr val="1A86BA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323" name="Shape 32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9456964" y="1562782"/>
              <a:ext cx="1293658" cy="44304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Flag" id="324" name="Shape 3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599184" y="640789"/>
            <a:ext cx="732405" cy="6871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Shape 329"/>
          <p:cNvSpPr txBox="1"/>
          <p:nvPr>
            <p:ph idx="1" type="body"/>
          </p:nvPr>
        </p:nvSpPr>
        <p:spPr>
          <a:xfrm>
            <a:off x="397876" y="2268561"/>
            <a:ext cx="10515599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Here is an operation that shows usage of symbol variable</a:t>
            </a: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A86BA"/>
              </a:buClr>
              <a:buSzPct val="25000"/>
              <a:buFont typeface="Arial"/>
              <a:buNone/>
            </a:pPr>
            <a:r>
              <a:rPr b="0" i="0" lang="en-US" sz="2400" u="none" cap="none" strike="noStrike">
                <a:solidFill>
                  <a:srgbClr val="1A86BA"/>
                </a:solidFill>
                <a:latin typeface="Consolas"/>
                <a:ea typeface="Consolas"/>
                <a:cs typeface="Consolas"/>
                <a:sym typeface="Consolas"/>
              </a:rPr>
              <a:t>	import</a:t>
            </a:r>
            <a:r>
              <a:rPr b="0" i="0" lang="en-US" sz="24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mxnet </a:t>
            </a:r>
            <a:r>
              <a:rPr b="0" i="0" lang="en-US" sz="2400" u="none" cap="none" strike="noStrike">
                <a:solidFill>
                  <a:srgbClr val="1A86BA"/>
                </a:solidFill>
                <a:latin typeface="Consolas"/>
                <a:ea typeface="Consolas"/>
                <a:cs typeface="Consolas"/>
                <a:sym typeface="Consolas"/>
              </a:rPr>
              <a:t>as</a:t>
            </a:r>
            <a:r>
              <a:rPr b="0" i="0" lang="en-US" sz="24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mx</a:t>
            </a: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a = mx.sym.Variable('a')</a:t>
            </a: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b = mx.sym.Variable('b')</a:t>
            </a: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c = a + b</a:t>
            </a: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(a, b, c)</a:t>
            </a: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(&lt;Symbol a&gt;, &lt;Symbol b&gt;, &lt;Symbol _plus0&gt;)</a:t>
            </a: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0" name="Shape 330"/>
          <p:cNvSpPr txBox="1"/>
          <p:nvPr/>
        </p:nvSpPr>
        <p:spPr>
          <a:xfrm>
            <a:off x="235132" y="506400"/>
            <a:ext cx="3274422" cy="927803"/>
          </a:xfrm>
          <a:prstGeom prst="rect">
            <a:avLst/>
          </a:prstGeom>
          <a:solidFill>
            <a:srgbClr val="1A86BA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Calibri"/>
              <a:buNone/>
            </a:pPr>
            <a:r>
              <a:rPr lang="en-US" sz="4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Flexibility</a:t>
            </a:r>
          </a:p>
        </p:txBody>
      </p:sp>
      <p:sp>
        <p:nvSpPr>
          <p:cNvPr id="331" name="Shape 331"/>
          <p:cNvSpPr txBox="1"/>
          <p:nvPr/>
        </p:nvSpPr>
        <p:spPr>
          <a:xfrm>
            <a:off x="87085" y="506400"/>
            <a:ext cx="69667" cy="927803"/>
          </a:xfrm>
          <a:prstGeom prst="rect">
            <a:avLst/>
          </a:prstGeom>
          <a:solidFill>
            <a:srgbClr val="1A86BA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</a:pPr>
            <a:r>
              <a:t/>
            </a:r>
            <a:endParaRPr sz="4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lay" id="332" name="Shape 3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87932" y="640789"/>
            <a:ext cx="659026" cy="659026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Shape 333"/>
          <p:cNvSpPr txBox="1"/>
          <p:nvPr/>
        </p:nvSpPr>
        <p:spPr>
          <a:xfrm>
            <a:off x="4325337" y="748283"/>
            <a:ext cx="3227606" cy="461664"/>
          </a:xfrm>
          <a:prstGeom prst="rect">
            <a:avLst/>
          </a:prstGeom>
          <a:solidFill>
            <a:srgbClr val="1A86BA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Mixed API programming</a:t>
            </a:r>
          </a:p>
        </p:txBody>
      </p:sp>
      <p:sp>
        <p:nvSpPr>
          <p:cNvPr id="334" name="Shape 334"/>
          <p:cNvSpPr txBox="1"/>
          <p:nvPr>
            <p:ph type="title"/>
          </p:nvPr>
        </p:nvSpPr>
        <p:spPr>
          <a:xfrm>
            <a:off x="642889" y="1561598"/>
            <a:ext cx="8761412" cy="7069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b="1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Symbol</a:t>
            </a:r>
            <a:r>
              <a:rPr b="0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(contd)</a:t>
            </a:r>
          </a:p>
        </p:txBody>
      </p:sp>
      <p:grpSp>
        <p:nvGrpSpPr>
          <p:cNvPr id="335" name="Shape 335"/>
          <p:cNvGrpSpPr/>
          <p:nvPr/>
        </p:nvGrpSpPr>
        <p:grpSpPr>
          <a:xfrm>
            <a:off x="10685416" y="63358"/>
            <a:ext cx="1506583" cy="443042"/>
            <a:chOff x="9344296" y="1562782"/>
            <a:chExt cx="1506583" cy="443042"/>
          </a:xfrm>
        </p:grpSpPr>
        <p:sp>
          <p:nvSpPr>
            <p:cNvPr id="336" name="Shape 336"/>
            <p:cNvSpPr/>
            <p:nvPr/>
          </p:nvSpPr>
          <p:spPr>
            <a:xfrm>
              <a:off x="9344296" y="1567542"/>
              <a:ext cx="1506583" cy="409305"/>
            </a:xfrm>
            <a:prstGeom prst="rect">
              <a:avLst/>
            </a:prstGeom>
            <a:solidFill>
              <a:srgbClr val="1A86BA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337" name="Shape 33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9456964" y="1562782"/>
              <a:ext cx="1293658" cy="44304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Flag" id="338" name="Shape 33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599184" y="640789"/>
            <a:ext cx="732405" cy="6871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Shape 343"/>
          <p:cNvSpPr txBox="1"/>
          <p:nvPr>
            <p:ph idx="1" type="body"/>
          </p:nvPr>
        </p:nvSpPr>
        <p:spPr>
          <a:xfrm>
            <a:off x="509241" y="2291877"/>
            <a:ext cx="10143743" cy="11512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86BA"/>
              </a:buClr>
              <a:buSzPct val="1000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Besides the basic operations, symbol has rich set of neural network layers</a:t>
            </a: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A86BA"/>
              </a:buClr>
              <a:buSzPct val="1000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Below is the code to construct a fully connected neural network</a:t>
            </a: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A86BA"/>
              </a:buClr>
              <a:buSzPct val="1000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buClr>
                <a:srgbClr val="1A86BA"/>
              </a:buClr>
              <a:buSzPct val="1000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4" name="Shape 344"/>
          <p:cNvSpPr txBox="1"/>
          <p:nvPr/>
        </p:nvSpPr>
        <p:spPr>
          <a:xfrm>
            <a:off x="510470" y="3177600"/>
            <a:ext cx="9939527" cy="31700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net = mx.sym.</a:t>
            </a:r>
            <a:r>
              <a:rPr lang="en-US" sz="2000">
                <a:solidFill>
                  <a:srgbClr val="1A86BA"/>
                </a:solidFill>
                <a:latin typeface="Consolas"/>
                <a:ea typeface="Consolas"/>
                <a:cs typeface="Consolas"/>
                <a:sym typeface="Consolas"/>
              </a:rPr>
              <a:t>Variable</a:t>
            </a:r>
            <a:r>
              <a:rPr lang="en-US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('data')</a:t>
            </a:r>
            <a:br>
              <a:rPr lang="en-US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2000">
                <a:solidFill>
                  <a:srgbClr val="A5A5A5"/>
                </a:solidFill>
                <a:latin typeface="Consolas"/>
                <a:ea typeface="Consolas"/>
                <a:cs typeface="Consolas"/>
                <a:sym typeface="Consolas"/>
              </a:rPr>
              <a:t># The first fully-connected layer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net = mx.sym.</a:t>
            </a:r>
            <a:r>
              <a:rPr lang="en-US" sz="2000">
                <a:solidFill>
                  <a:srgbClr val="1A86BA"/>
                </a:solidFill>
                <a:latin typeface="Consolas"/>
                <a:ea typeface="Consolas"/>
                <a:cs typeface="Consolas"/>
                <a:sym typeface="Consolas"/>
              </a:rPr>
              <a:t>FullyConnected</a:t>
            </a:r>
            <a:r>
              <a:rPr lang="en-US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(data=net, name='fc1', num_hidden=128)</a:t>
            </a:r>
            <a:br>
              <a:rPr lang="en-US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2000">
                <a:solidFill>
                  <a:srgbClr val="A5A5A5"/>
                </a:solidFill>
                <a:latin typeface="Consolas"/>
                <a:ea typeface="Consolas"/>
                <a:cs typeface="Consolas"/>
                <a:sym typeface="Consolas"/>
              </a:rPr>
              <a:t># Apply relu to the output of the first fully-connnected layer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net = mx.sym.</a:t>
            </a:r>
            <a:r>
              <a:rPr lang="en-US" sz="2000">
                <a:solidFill>
                  <a:srgbClr val="1A86BA"/>
                </a:solidFill>
                <a:latin typeface="Consolas"/>
                <a:ea typeface="Consolas"/>
                <a:cs typeface="Consolas"/>
                <a:sym typeface="Consolas"/>
              </a:rPr>
              <a:t>Activation</a:t>
            </a:r>
            <a:r>
              <a:rPr lang="en-US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(data=net, name='relu1', act_type="relu")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000">
                <a:solidFill>
                  <a:srgbClr val="A5A5A5"/>
                </a:solidFill>
                <a:latin typeface="Consolas"/>
                <a:ea typeface="Consolas"/>
                <a:cs typeface="Consolas"/>
                <a:sym typeface="Consolas"/>
              </a:rPr>
              <a:t># The 2nd fcc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net = mx.sym.</a:t>
            </a:r>
            <a:r>
              <a:rPr lang="en-US" sz="2000">
                <a:solidFill>
                  <a:srgbClr val="1A86BA"/>
                </a:solidFill>
                <a:latin typeface="Consolas"/>
                <a:ea typeface="Consolas"/>
                <a:cs typeface="Consolas"/>
                <a:sym typeface="Consolas"/>
              </a:rPr>
              <a:t>FullyConnected</a:t>
            </a:r>
            <a:r>
              <a:rPr lang="en-US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(data=net, name='fc2', num_hidden=10)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000">
                <a:solidFill>
                  <a:srgbClr val="A5A5A5"/>
                </a:solidFill>
                <a:latin typeface="Consolas"/>
                <a:ea typeface="Consolas"/>
                <a:cs typeface="Consolas"/>
                <a:sym typeface="Consolas"/>
              </a:rPr>
              <a:t># The softmax 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net = mx.sym.</a:t>
            </a:r>
            <a:r>
              <a:rPr lang="en-US" sz="2000">
                <a:solidFill>
                  <a:srgbClr val="1A86BA"/>
                </a:solidFill>
                <a:latin typeface="Consolas"/>
                <a:ea typeface="Consolas"/>
                <a:cs typeface="Consolas"/>
                <a:sym typeface="Consolas"/>
              </a:rPr>
              <a:t>SoftmaxOutput</a:t>
            </a:r>
            <a:r>
              <a:rPr lang="en-US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(data=net, name='out')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mx.viz.</a:t>
            </a:r>
            <a:r>
              <a:rPr lang="en-US" sz="2000">
                <a:solidFill>
                  <a:srgbClr val="1A86BA"/>
                </a:solidFill>
                <a:latin typeface="Consolas"/>
                <a:ea typeface="Consolas"/>
                <a:cs typeface="Consolas"/>
                <a:sym typeface="Consolas"/>
              </a:rPr>
              <a:t>plot_network</a:t>
            </a:r>
            <a:r>
              <a:rPr lang="en-US" sz="2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(net, shape={'data':(100,200)})</a:t>
            </a:r>
          </a:p>
        </p:txBody>
      </p:sp>
      <p:grpSp>
        <p:nvGrpSpPr>
          <p:cNvPr id="345" name="Shape 345"/>
          <p:cNvGrpSpPr/>
          <p:nvPr/>
        </p:nvGrpSpPr>
        <p:grpSpPr>
          <a:xfrm>
            <a:off x="87085" y="506400"/>
            <a:ext cx="7465858" cy="927803"/>
            <a:chOff x="87085" y="506400"/>
            <a:chExt cx="7465858" cy="927803"/>
          </a:xfrm>
        </p:grpSpPr>
        <p:grpSp>
          <p:nvGrpSpPr>
            <p:cNvPr id="346" name="Shape 346"/>
            <p:cNvGrpSpPr/>
            <p:nvPr/>
          </p:nvGrpSpPr>
          <p:grpSpPr>
            <a:xfrm>
              <a:off x="87085" y="506400"/>
              <a:ext cx="3422468" cy="927803"/>
              <a:chOff x="87085" y="506400"/>
              <a:chExt cx="3422468" cy="927803"/>
            </a:xfrm>
          </p:grpSpPr>
          <p:sp>
            <p:nvSpPr>
              <p:cNvPr id="347" name="Shape 347"/>
              <p:cNvSpPr txBox="1"/>
              <p:nvPr/>
            </p:nvSpPr>
            <p:spPr>
              <a:xfrm>
                <a:off x="235132" y="506400"/>
                <a:ext cx="3274422" cy="927803"/>
              </a:xfrm>
              <a:prstGeom prst="rect">
                <a:avLst/>
              </a:prstGeom>
              <a:solidFill>
                <a:srgbClr val="1A86BA"/>
              </a:solidFill>
              <a:ln>
                <a:noFill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buClr>
                    <a:schemeClr val="lt1"/>
                  </a:buClr>
                  <a:buSzPct val="25000"/>
                  <a:buFont typeface="Calibri"/>
                  <a:buNone/>
                </a:pPr>
                <a:r>
                  <a:rPr lang="en-US" sz="44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Flexibility</a:t>
                </a:r>
              </a:p>
            </p:txBody>
          </p:sp>
          <p:sp>
            <p:nvSpPr>
              <p:cNvPr id="348" name="Shape 348"/>
              <p:cNvSpPr txBox="1"/>
              <p:nvPr/>
            </p:nvSpPr>
            <p:spPr>
              <a:xfrm>
                <a:off x="87085" y="506400"/>
                <a:ext cx="69667" cy="927803"/>
              </a:xfrm>
              <a:prstGeom prst="rect">
                <a:avLst/>
              </a:prstGeom>
              <a:solidFill>
                <a:srgbClr val="1A86BA"/>
              </a:solidFill>
              <a:ln>
                <a:noFill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buClr>
                    <a:schemeClr val="dk1"/>
                  </a:buClr>
                  <a:buFont typeface="Calibri"/>
                  <a:buNone/>
                </a:pPr>
                <a:r>
                  <a:t/>
                </a:r>
                <a:endParaRPr sz="4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descr="Play" id="349" name="Shape 34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587932" y="640789"/>
              <a:ext cx="659026" cy="6590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0" name="Shape 350"/>
            <p:cNvSpPr txBox="1"/>
            <p:nvPr/>
          </p:nvSpPr>
          <p:spPr>
            <a:xfrm>
              <a:off x="4325337" y="748283"/>
              <a:ext cx="3227606" cy="461664"/>
            </a:xfrm>
            <a:prstGeom prst="rect">
              <a:avLst/>
            </a:prstGeom>
            <a:solidFill>
              <a:srgbClr val="1A86BA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US" sz="2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Mixed API programming</a:t>
              </a:r>
            </a:p>
          </p:txBody>
        </p:sp>
      </p:grpSp>
      <p:sp>
        <p:nvSpPr>
          <p:cNvPr id="351" name="Shape 351"/>
          <p:cNvSpPr txBox="1"/>
          <p:nvPr>
            <p:ph type="title"/>
          </p:nvPr>
        </p:nvSpPr>
        <p:spPr>
          <a:xfrm>
            <a:off x="642889" y="1561598"/>
            <a:ext cx="8761412" cy="7069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b="1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Symbol</a:t>
            </a:r>
            <a:r>
              <a:rPr b="0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(contd)</a:t>
            </a:r>
          </a:p>
        </p:txBody>
      </p:sp>
      <p:pic>
        <p:nvPicPr>
          <p:cNvPr id="352" name="Shape 3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376754" y="827986"/>
            <a:ext cx="1815245" cy="558536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lag" id="353" name="Shape 35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599184" y="640789"/>
            <a:ext cx="732405" cy="68716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4" name="Shape 354"/>
          <p:cNvGrpSpPr/>
          <p:nvPr/>
        </p:nvGrpSpPr>
        <p:grpSpPr>
          <a:xfrm>
            <a:off x="10685416" y="63358"/>
            <a:ext cx="1506583" cy="443042"/>
            <a:chOff x="9344296" y="1562782"/>
            <a:chExt cx="1506583" cy="443042"/>
          </a:xfrm>
        </p:grpSpPr>
        <p:sp>
          <p:nvSpPr>
            <p:cNvPr id="355" name="Shape 355"/>
            <p:cNvSpPr/>
            <p:nvPr/>
          </p:nvSpPr>
          <p:spPr>
            <a:xfrm>
              <a:off x="9344296" y="1567542"/>
              <a:ext cx="1506583" cy="409305"/>
            </a:xfrm>
            <a:prstGeom prst="rect">
              <a:avLst/>
            </a:prstGeom>
            <a:solidFill>
              <a:srgbClr val="1A86BA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356" name="Shape 356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9456964" y="1562782"/>
              <a:ext cx="1293658" cy="4430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1" name="Shape 3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691564" y="1160733"/>
            <a:ext cx="2178292" cy="558536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Shape 362"/>
          <p:cNvPicPr preferRelativeResize="0"/>
          <p:nvPr>
            <p:ph idx="1" type="body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2331" y="2814466"/>
            <a:ext cx="8802057" cy="3083413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Shape 363"/>
          <p:cNvSpPr txBox="1"/>
          <p:nvPr/>
        </p:nvSpPr>
        <p:spPr>
          <a:xfrm>
            <a:off x="235132" y="506400"/>
            <a:ext cx="3274422" cy="927803"/>
          </a:xfrm>
          <a:prstGeom prst="rect">
            <a:avLst/>
          </a:prstGeom>
          <a:solidFill>
            <a:srgbClr val="1A86BA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Calibri"/>
              <a:buNone/>
            </a:pPr>
            <a:r>
              <a:rPr lang="en-US" sz="4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Flexibility</a:t>
            </a:r>
          </a:p>
        </p:txBody>
      </p:sp>
      <p:sp>
        <p:nvSpPr>
          <p:cNvPr id="364" name="Shape 364"/>
          <p:cNvSpPr txBox="1"/>
          <p:nvPr/>
        </p:nvSpPr>
        <p:spPr>
          <a:xfrm>
            <a:off x="87085" y="506400"/>
            <a:ext cx="69667" cy="927803"/>
          </a:xfrm>
          <a:prstGeom prst="rect">
            <a:avLst/>
          </a:prstGeom>
          <a:solidFill>
            <a:srgbClr val="1A86BA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</a:pPr>
            <a:r>
              <a:t/>
            </a:r>
            <a:endParaRPr sz="4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lay" id="365" name="Shape 36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587932" y="640789"/>
            <a:ext cx="659026" cy="659026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Shape 366"/>
          <p:cNvSpPr txBox="1"/>
          <p:nvPr/>
        </p:nvSpPr>
        <p:spPr>
          <a:xfrm>
            <a:off x="4325337" y="748283"/>
            <a:ext cx="3227606" cy="461664"/>
          </a:xfrm>
          <a:prstGeom prst="rect">
            <a:avLst/>
          </a:prstGeom>
          <a:solidFill>
            <a:srgbClr val="1A86BA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Mixed API programming</a:t>
            </a:r>
          </a:p>
        </p:txBody>
      </p:sp>
      <p:sp>
        <p:nvSpPr>
          <p:cNvPr id="367" name="Shape 367"/>
          <p:cNvSpPr txBox="1"/>
          <p:nvPr/>
        </p:nvSpPr>
        <p:spPr>
          <a:xfrm>
            <a:off x="235132" y="1770853"/>
            <a:ext cx="9456433" cy="7069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7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b="1" lang="en-US" sz="308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Symbol as Modularized Construction for Deep Networks</a:t>
            </a:r>
          </a:p>
        </p:txBody>
      </p:sp>
      <p:grpSp>
        <p:nvGrpSpPr>
          <p:cNvPr id="368" name="Shape 368"/>
          <p:cNvGrpSpPr/>
          <p:nvPr/>
        </p:nvGrpSpPr>
        <p:grpSpPr>
          <a:xfrm>
            <a:off x="10685416" y="63358"/>
            <a:ext cx="1506583" cy="443042"/>
            <a:chOff x="9344296" y="1562782"/>
            <a:chExt cx="1506583" cy="443042"/>
          </a:xfrm>
        </p:grpSpPr>
        <p:sp>
          <p:nvSpPr>
            <p:cNvPr id="369" name="Shape 369"/>
            <p:cNvSpPr/>
            <p:nvPr/>
          </p:nvSpPr>
          <p:spPr>
            <a:xfrm>
              <a:off x="9344296" y="1567542"/>
              <a:ext cx="1506583" cy="409305"/>
            </a:xfrm>
            <a:prstGeom prst="rect">
              <a:avLst/>
            </a:prstGeom>
            <a:solidFill>
              <a:srgbClr val="1A86BA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370" name="Shape 370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9456964" y="1562782"/>
              <a:ext cx="1293658" cy="4430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5" name="Shape 375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2364" y="2130410"/>
            <a:ext cx="9047367" cy="4604635"/>
          </a:xfrm>
          <a:prstGeom prst="roundRect">
            <a:avLst>
              <a:gd fmla="val 1858" name="adj"/>
            </a:avLst>
          </a:prstGeom>
          <a:noFill/>
          <a:ln>
            <a:noFill/>
          </a:ln>
        </p:spPr>
      </p:pic>
      <p:pic>
        <p:nvPicPr>
          <p:cNvPr id="376" name="Shape 37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519731" y="1423446"/>
            <a:ext cx="2324219" cy="4893095"/>
          </a:xfrm>
          <a:prstGeom prst="roundRect">
            <a:avLst>
              <a:gd fmla="val 1858" name="adj"/>
            </a:avLst>
          </a:prstGeom>
          <a:noFill/>
          <a:ln>
            <a:noFill/>
          </a:ln>
        </p:spPr>
      </p:pic>
      <p:sp>
        <p:nvSpPr>
          <p:cNvPr id="377" name="Shape 377"/>
          <p:cNvSpPr txBox="1"/>
          <p:nvPr/>
        </p:nvSpPr>
        <p:spPr>
          <a:xfrm>
            <a:off x="235132" y="506400"/>
            <a:ext cx="3274422" cy="927803"/>
          </a:xfrm>
          <a:prstGeom prst="rect">
            <a:avLst/>
          </a:prstGeom>
          <a:solidFill>
            <a:srgbClr val="1A86BA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Calibri"/>
              <a:buNone/>
            </a:pPr>
            <a:r>
              <a:rPr lang="en-US" sz="4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Flexibility</a:t>
            </a:r>
          </a:p>
        </p:txBody>
      </p:sp>
      <p:sp>
        <p:nvSpPr>
          <p:cNvPr id="378" name="Shape 378"/>
          <p:cNvSpPr txBox="1"/>
          <p:nvPr/>
        </p:nvSpPr>
        <p:spPr>
          <a:xfrm>
            <a:off x="87085" y="506400"/>
            <a:ext cx="69667" cy="927803"/>
          </a:xfrm>
          <a:prstGeom prst="rect">
            <a:avLst/>
          </a:prstGeom>
          <a:solidFill>
            <a:srgbClr val="1A86BA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</a:pPr>
            <a:r>
              <a:t/>
            </a:r>
            <a:endParaRPr sz="4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lay" id="379" name="Shape 37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587932" y="640789"/>
            <a:ext cx="659026" cy="659026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Shape 380"/>
          <p:cNvSpPr txBox="1"/>
          <p:nvPr/>
        </p:nvSpPr>
        <p:spPr>
          <a:xfrm>
            <a:off x="4325337" y="748283"/>
            <a:ext cx="3227606" cy="461664"/>
          </a:xfrm>
          <a:prstGeom prst="rect">
            <a:avLst/>
          </a:prstGeom>
          <a:solidFill>
            <a:srgbClr val="1A86BA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Mixed API programming</a:t>
            </a:r>
          </a:p>
        </p:txBody>
      </p:sp>
      <p:sp>
        <p:nvSpPr>
          <p:cNvPr id="381" name="Shape 381"/>
          <p:cNvSpPr txBox="1"/>
          <p:nvPr/>
        </p:nvSpPr>
        <p:spPr>
          <a:xfrm>
            <a:off x="110026" y="1377654"/>
            <a:ext cx="9456433" cy="7069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7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b="1" lang="en-US" sz="308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Symbol as Modularized Construction for Deep Networks</a:t>
            </a:r>
          </a:p>
        </p:txBody>
      </p:sp>
      <p:grpSp>
        <p:nvGrpSpPr>
          <p:cNvPr id="382" name="Shape 382"/>
          <p:cNvGrpSpPr/>
          <p:nvPr/>
        </p:nvGrpSpPr>
        <p:grpSpPr>
          <a:xfrm>
            <a:off x="10685416" y="63358"/>
            <a:ext cx="1506583" cy="443042"/>
            <a:chOff x="9344296" y="1562782"/>
            <a:chExt cx="1506583" cy="443042"/>
          </a:xfrm>
        </p:grpSpPr>
        <p:sp>
          <p:nvSpPr>
            <p:cNvPr id="383" name="Shape 383"/>
            <p:cNvSpPr/>
            <p:nvPr/>
          </p:nvSpPr>
          <p:spPr>
            <a:xfrm>
              <a:off x="9344296" y="1567542"/>
              <a:ext cx="1506583" cy="409305"/>
            </a:xfrm>
            <a:prstGeom prst="rect">
              <a:avLst/>
            </a:prstGeom>
            <a:solidFill>
              <a:srgbClr val="1A86BA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384" name="Shape 384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9456964" y="1562782"/>
              <a:ext cx="1293658" cy="4430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Shape 389"/>
          <p:cNvSpPr txBox="1"/>
          <p:nvPr>
            <p:ph idx="1" type="body"/>
          </p:nvPr>
        </p:nvSpPr>
        <p:spPr>
          <a:xfrm>
            <a:off x="513581" y="2623498"/>
            <a:ext cx="10851118" cy="374800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28600" lvl="0" marL="22860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1A86BA"/>
              </a:buClr>
              <a:buSzPct val="98000"/>
              <a:buFont typeface="Arial"/>
              <a:buChar char="•"/>
            </a:pPr>
            <a:r>
              <a:rPr b="0" i="0" lang="en-US" sz="196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One of the main object in MXNet is the multidimensional array provided by the package mxnet.ndarray, or mxnet.nd for short.</a:t>
            </a:r>
          </a:p>
          <a:p>
            <a:pPr indent="-228600" lvl="0" marL="228600" marR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1A86BA"/>
              </a:buClr>
              <a:buSzPct val="98000"/>
              <a:buFont typeface="Arial"/>
              <a:buNone/>
            </a:pPr>
            <a:r>
              <a:t/>
            </a:r>
            <a:endParaRPr b="0" i="0" sz="196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228600" marR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1A86BA"/>
              </a:buClr>
              <a:buSzPct val="98000"/>
              <a:buFont typeface="Arial"/>
              <a:buChar char="•"/>
            </a:pPr>
            <a:r>
              <a:rPr b="0" i="0" lang="en-US" sz="196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mxnet.ndarray is similar to numpy.ndarray in many aspects.</a:t>
            </a:r>
          </a:p>
          <a:p>
            <a:pPr indent="-228600" lvl="0" marL="228600" marR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98000"/>
              <a:buFont typeface="Arial"/>
              <a:buNone/>
            </a:pPr>
            <a:r>
              <a:t/>
            </a:r>
            <a:endParaRPr b="0" i="0" sz="196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96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Some important attributes of a NDArray object are:</a:t>
            </a:r>
          </a:p>
          <a:p>
            <a:pPr indent="-228600" lvl="1" marL="685800" marR="0" rtl="0" algn="l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98764"/>
              <a:buFont typeface="Arial"/>
              <a:buChar char="•"/>
            </a:pPr>
            <a:r>
              <a:rPr b="0" i="0" lang="en-US" sz="1679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ndarray.shape  </a:t>
            </a:r>
            <a:r>
              <a:rPr b="0" i="0" lang="en-US" sz="167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The dimensions of the array. It is a tuple of integers indicating the length of the array in each dimension. For a matrix with n rows and m columns, the shape will be (n, m).</a:t>
            </a:r>
          </a:p>
          <a:p>
            <a:pPr indent="-228600" lvl="1" marL="685800" marR="0" rtl="0" algn="l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98764"/>
              <a:buFont typeface="Arial"/>
              <a:buChar char="•"/>
            </a:pPr>
            <a:r>
              <a:rPr b="0" i="0" lang="en-US" sz="1679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ndarray.dtype  </a:t>
            </a:r>
            <a:r>
              <a:rPr b="0" i="0" lang="en-US" sz="167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 An numpy object describing the type of the elements.</a:t>
            </a:r>
          </a:p>
          <a:p>
            <a:pPr indent="-228600" lvl="1" marL="685800" marR="0" rtl="0" algn="l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98764"/>
              <a:buFont typeface="Arial"/>
              <a:buChar char="•"/>
            </a:pPr>
            <a:r>
              <a:rPr b="0" i="0" lang="en-US" sz="1679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ndarray.size  </a:t>
            </a:r>
            <a:r>
              <a:rPr b="0" i="0" lang="en-US" sz="167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  The total number of numbers in the array, which equals to the product of the elements of shape</a:t>
            </a:r>
          </a:p>
          <a:p>
            <a:pPr indent="-228600" lvl="1" marL="685800" marR="0" rtl="0" algn="l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98764"/>
              <a:buFont typeface="Arial"/>
              <a:buChar char="•"/>
            </a:pPr>
            <a:r>
              <a:rPr b="0" i="0" lang="en-US" sz="1679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ndarray.context </a:t>
            </a:r>
            <a:r>
              <a:rPr b="0" i="0" lang="en-US" sz="167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The device this array is stored. A device can be the CPU or the i-th GPU.</a:t>
            </a:r>
          </a:p>
          <a:p>
            <a:pPr indent="-228600" lvl="0" marL="228600" marR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1A86BA"/>
              </a:buClr>
              <a:buSzPct val="101450"/>
              <a:buFont typeface="Arial"/>
              <a:buChar char="•"/>
            </a:pPr>
            <a:r>
              <a:rPr b="0" i="0" lang="en-US" sz="202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NDArray can be used combined with symbol as well</a:t>
            </a:r>
          </a:p>
          <a:p>
            <a:pPr indent="0" lvl="0" marL="0" marR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96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96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228600" marR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98000"/>
              <a:buFont typeface="Arial"/>
              <a:buNone/>
            </a:pPr>
            <a:r>
              <a:t/>
            </a:r>
            <a:endParaRPr b="0" i="0" sz="196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70000"/>
              </a:lnSpc>
              <a:spcBef>
                <a:spcPts val="100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196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90" name="Shape 390"/>
          <p:cNvGrpSpPr/>
          <p:nvPr/>
        </p:nvGrpSpPr>
        <p:grpSpPr>
          <a:xfrm>
            <a:off x="87085" y="413246"/>
            <a:ext cx="7465858" cy="927803"/>
            <a:chOff x="87085" y="506400"/>
            <a:chExt cx="7465858" cy="927803"/>
          </a:xfrm>
        </p:grpSpPr>
        <p:grpSp>
          <p:nvGrpSpPr>
            <p:cNvPr id="391" name="Shape 391"/>
            <p:cNvGrpSpPr/>
            <p:nvPr/>
          </p:nvGrpSpPr>
          <p:grpSpPr>
            <a:xfrm>
              <a:off x="87085" y="506400"/>
              <a:ext cx="3422468" cy="927803"/>
              <a:chOff x="87085" y="506400"/>
              <a:chExt cx="3422468" cy="927803"/>
            </a:xfrm>
          </p:grpSpPr>
          <p:sp>
            <p:nvSpPr>
              <p:cNvPr id="392" name="Shape 392"/>
              <p:cNvSpPr txBox="1"/>
              <p:nvPr/>
            </p:nvSpPr>
            <p:spPr>
              <a:xfrm>
                <a:off x="235132" y="506400"/>
                <a:ext cx="3274422" cy="927803"/>
              </a:xfrm>
              <a:prstGeom prst="rect">
                <a:avLst/>
              </a:prstGeom>
              <a:solidFill>
                <a:srgbClr val="1A86BA"/>
              </a:solidFill>
              <a:ln>
                <a:noFill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buClr>
                    <a:schemeClr val="lt1"/>
                  </a:buClr>
                  <a:buSzPct val="25000"/>
                  <a:buFont typeface="Calibri"/>
                  <a:buNone/>
                </a:pPr>
                <a:r>
                  <a:rPr lang="en-US" sz="44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Flexibility</a:t>
                </a:r>
              </a:p>
            </p:txBody>
          </p:sp>
          <p:sp>
            <p:nvSpPr>
              <p:cNvPr id="393" name="Shape 393"/>
              <p:cNvSpPr txBox="1"/>
              <p:nvPr/>
            </p:nvSpPr>
            <p:spPr>
              <a:xfrm>
                <a:off x="87085" y="506400"/>
                <a:ext cx="69667" cy="927803"/>
              </a:xfrm>
              <a:prstGeom prst="rect">
                <a:avLst/>
              </a:prstGeom>
              <a:solidFill>
                <a:srgbClr val="1A86BA"/>
              </a:solidFill>
              <a:ln>
                <a:noFill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buClr>
                    <a:schemeClr val="dk1"/>
                  </a:buClr>
                  <a:buFont typeface="Calibri"/>
                  <a:buNone/>
                </a:pPr>
                <a:r>
                  <a:t/>
                </a:r>
                <a:endParaRPr sz="4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descr="Play" id="394" name="Shape 39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587932" y="640789"/>
              <a:ext cx="659026" cy="6590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5" name="Shape 395"/>
            <p:cNvSpPr txBox="1"/>
            <p:nvPr/>
          </p:nvSpPr>
          <p:spPr>
            <a:xfrm>
              <a:off x="4325337" y="748283"/>
              <a:ext cx="3227606" cy="461664"/>
            </a:xfrm>
            <a:prstGeom prst="rect">
              <a:avLst/>
            </a:prstGeom>
            <a:solidFill>
              <a:srgbClr val="1A86BA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US" sz="2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Mixed API programming</a:t>
              </a:r>
            </a:p>
          </p:txBody>
        </p:sp>
      </p:grpSp>
      <p:sp>
        <p:nvSpPr>
          <p:cNvPr id="396" name="Shape 396"/>
          <p:cNvSpPr txBox="1"/>
          <p:nvPr/>
        </p:nvSpPr>
        <p:spPr>
          <a:xfrm>
            <a:off x="513581" y="1577859"/>
            <a:ext cx="8761412" cy="7069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b="1" lang="en-US" sz="374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NDArray – Imperative Tensor computation</a:t>
            </a:r>
          </a:p>
        </p:txBody>
      </p:sp>
      <p:grpSp>
        <p:nvGrpSpPr>
          <p:cNvPr id="397" name="Shape 397"/>
          <p:cNvGrpSpPr/>
          <p:nvPr/>
        </p:nvGrpSpPr>
        <p:grpSpPr>
          <a:xfrm>
            <a:off x="10685416" y="63358"/>
            <a:ext cx="1506583" cy="443042"/>
            <a:chOff x="9344296" y="1562782"/>
            <a:chExt cx="1506583" cy="443042"/>
          </a:xfrm>
        </p:grpSpPr>
        <p:sp>
          <p:nvSpPr>
            <p:cNvPr id="398" name="Shape 398"/>
            <p:cNvSpPr/>
            <p:nvPr/>
          </p:nvSpPr>
          <p:spPr>
            <a:xfrm>
              <a:off x="9344296" y="1567542"/>
              <a:ext cx="1506583" cy="409305"/>
            </a:xfrm>
            <a:prstGeom prst="rect">
              <a:avLst/>
            </a:prstGeom>
            <a:solidFill>
              <a:srgbClr val="1A86BA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399" name="Shape 39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9456964" y="1562782"/>
              <a:ext cx="1293658" cy="4430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4" name="Shape 404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72123" y="2424052"/>
            <a:ext cx="4845597" cy="1986693"/>
          </a:xfrm>
          <a:prstGeom prst="roundRect">
            <a:avLst>
              <a:gd fmla="val 1858" name="adj"/>
            </a:avLst>
          </a:prstGeom>
          <a:noFill/>
          <a:ln>
            <a:noFill/>
          </a:ln>
        </p:spPr>
      </p:pic>
      <p:pic>
        <p:nvPicPr>
          <p:cNvPr id="405" name="Shape 40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72123" y="4648101"/>
            <a:ext cx="5490643" cy="2100168"/>
          </a:xfrm>
          <a:prstGeom prst="roundRect">
            <a:avLst>
              <a:gd fmla="val 1858" name="adj"/>
            </a:avLst>
          </a:prstGeom>
          <a:noFill/>
          <a:ln>
            <a:noFill/>
          </a:ln>
        </p:spPr>
      </p:pic>
      <p:pic>
        <p:nvPicPr>
          <p:cNvPr id="406" name="Shape 40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899882" y="3112488"/>
            <a:ext cx="5599966" cy="2658544"/>
          </a:xfrm>
          <a:prstGeom prst="roundRect">
            <a:avLst>
              <a:gd fmla="val 1858" name="adj"/>
            </a:avLst>
          </a:prstGeom>
          <a:noFill/>
          <a:ln>
            <a:noFill/>
          </a:ln>
        </p:spPr>
      </p:pic>
      <p:sp>
        <p:nvSpPr>
          <p:cNvPr id="407" name="Shape 407"/>
          <p:cNvSpPr txBox="1"/>
          <p:nvPr>
            <p:ph type="title"/>
          </p:nvPr>
        </p:nvSpPr>
        <p:spPr>
          <a:xfrm>
            <a:off x="388372" y="413247"/>
            <a:ext cx="3020133" cy="6492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b="0" i="0" lang="en-US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NDArray(Ctd.)</a:t>
            </a:r>
          </a:p>
        </p:txBody>
      </p:sp>
      <p:grpSp>
        <p:nvGrpSpPr>
          <p:cNvPr id="408" name="Shape 408"/>
          <p:cNvGrpSpPr/>
          <p:nvPr/>
        </p:nvGrpSpPr>
        <p:grpSpPr>
          <a:xfrm>
            <a:off x="87085" y="413246"/>
            <a:ext cx="7465858" cy="927803"/>
            <a:chOff x="87085" y="506400"/>
            <a:chExt cx="7465858" cy="927803"/>
          </a:xfrm>
        </p:grpSpPr>
        <p:grpSp>
          <p:nvGrpSpPr>
            <p:cNvPr id="409" name="Shape 409"/>
            <p:cNvGrpSpPr/>
            <p:nvPr/>
          </p:nvGrpSpPr>
          <p:grpSpPr>
            <a:xfrm>
              <a:off x="87085" y="506400"/>
              <a:ext cx="3422468" cy="927803"/>
              <a:chOff x="87085" y="506400"/>
              <a:chExt cx="3422468" cy="927803"/>
            </a:xfrm>
          </p:grpSpPr>
          <p:sp>
            <p:nvSpPr>
              <p:cNvPr id="410" name="Shape 410"/>
              <p:cNvSpPr txBox="1"/>
              <p:nvPr/>
            </p:nvSpPr>
            <p:spPr>
              <a:xfrm>
                <a:off x="235132" y="506400"/>
                <a:ext cx="3274422" cy="927803"/>
              </a:xfrm>
              <a:prstGeom prst="rect">
                <a:avLst/>
              </a:prstGeom>
              <a:solidFill>
                <a:srgbClr val="1A86BA"/>
              </a:solidFill>
              <a:ln>
                <a:noFill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buClr>
                    <a:schemeClr val="lt1"/>
                  </a:buClr>
                  <a:buSzPct val="25000"/>
                  <a:buFont typeface="Calibri"/>
                  <a:buNone/>
                </a:pPr>
                <a:r>
                  <a:rPr lang="en-US" sz="44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Flexibility</a:t>
                </a:r>
              </a:p>
            </p:txBody>
          </p:sp>
          <p:sp>
            <p:nvSpPr>
              <p:cNvPr id="411" name="Shape 411"/>
              <p:cNvSpPr txBox="1"/>
              <p:nvPr/>
            </p:nvSpPr>
            <p:spPr>
              <a:xfrm>
                <a:off x="87085" y="506400"/>
                <a:ext cx="69667" cy="927803"/>
              </a:xfrm>
              <a:prstGeom prst="rect">
                <a:avLst/>
              </a:prstGeom>
              <a:solidFill>
                <a:srgbClr val="1A86BA"/>
              </a:solidFill>
              <a:ln>
                <a:noFill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buClr>
                    <a:schemeClr val="dk1"/>
                  </a:buClr>
                  <a:buFont typeface="Calibri"/>
                  <a:buNone/>
                </a:pPr>
                <a:r>
                  <a:t/>
                </a:r>
                <a:endParaRPr sz="4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descr="Play" id="412" name="Shape 412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3587932" y="640789"/>
              <a:ext cx="659026" cy="6590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13" name="Shape 413"/>
            <p:cNvSpPr txBox="1"/>
            <p:nvPr/>
          </p:nvSpPr>
          <p:spPr>
            <a:xfrm>
              <a:off x="4325337" y="748283"/>
              <a:ext cx="3227606" cy="461664"/>
            </a:xfrm>
            <a:prstGeom prst="rect">
              <a:avLst/>
            </a:prstGeom>
            <a:solidFill>
              <a:srgbClr val="1A86BA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US" sz="2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Mixed API programming</a:t>
              </a:r>
            </a:p>
          </p:txBody>
        </p:sp>
      </p:grpSp>
      <p:sp>
        <p:nvSpPr>
          <p:cNvPr id="414" name="Shape 414"/>
          <p:cNvSpPr txBox="1"/>
          <p:nvPr/>
        </p:nvSpPr>
        <p:spPr>
          <a:xfrm>
            <a:off x="642889" y="1561598"/>
            <a:ext cx="8761412" cy="7069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b="1"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NDArray (continued)</a:t>
            </a:r>
          </a:p>
        </p:txBody>
      </p:sp>
      <p:grpSp>
        <p:nvGrpSpPr>
          <p:cNvPr id="415" name="Shape 415"/>
          <p:cNvGrpSpPr/>
          <p:nvPr/>
        </p:nvGrpSpPr>
        <p:grpSpPr>
          <a:xfrm>
            <a:off x="10685416" y="63358"/>
            <a:ext cx="1506583" cy="443042"/>
            <a:chOff x="9344296" y="1562782"/>
            <a:chExt cx="1506583" cy="443042"/>
          </a:xfrm>
        </p:grpSpPr>
        <p:sp>
          <p:nvSpPr>
            <p:cNvPr id="416" name="Shape 416"/>
            <p:cNvSpPr/>
            <p:nvPr/>
          </p:nvSpPr>
          <p:spPr>
            <a:xfrm>
              <a:off x="9344296" y="1567542"/>
              <a:ext cx="1506583" cy="409305"/>
            </a:xfrm>
            <a:prstGeom prst="rect">
              <a:avLst/>
            </a:prstGeom>
            <a:solidFill>
              <a:srgbClr val="1A86BA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417" name="Shape 417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9456964" y="1562782"/>
              <a:ext cx="1293658" cy="4430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Shape 423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Computation Graph</a:t>
            </a:r>
          </a:p>
        </p:txBody>
      </p:sp>
      <p:sp>
        <p:nvSpPr>
          <p:cNvPr id="424" name="Shape 424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symbolic expression is presented</a:t>
            </a:r>
          </a:p>
          <a:p>
            <a:pPr lvl="0">
              <a:spcBef>
                <a:spcPts val="0"/>
              </a:spcBef>
              <a:buNone/>
            </a:pPr>
            <a:r>
              <a:rPr lang="en-US"/>
              <a:t>as graph for evaluation.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en-US"/>
              <a:t>MXNet transforms the graph</a:t>
            </a:r>
          </a:p>
          <a:p>
            <a:pPr lvl="0">
              <a:spcBef>
                <a:spcPts val="0"/>
              </a:spcBef>
              <a:buNone/>
            </a:pPr>
            <a:r>
              <a:rPr lang="en-US"/>
              <a:t>to optimize the efficiency and</a:t>
            </a:r>
          </a:p>
          <a:p>
            <a:pPr lvl="0">
              <a:spcBef>
                <a:spcPts val="0"/>
              </a:spcBef>
              <a:buNone/>
            </a:pPr>
            <a:r>
              <a:rPr lang="en-US"/>
              <a:t>allocate memory to internal </a:t>
            </a:r>
            <a:r>
              <a:rPr lang="en-US"/>
              <a:t>variables</a:t>
            </a:r>
            <a:r>
              <a:rPr lang="en-US"/>
              <a:t>.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425" name="Shape 4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30125" y="1825625"/>
            <a:ext cx="4339026" cy="4667850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Shape 426"/>
          <p:cNvSpPr txBox="1"/>
          <p:nvPr/>
        </p:nvSpPr>
        <p:spPr>
          <a:xfrm>
            <a:off x="7207850" y="6169350"/>
            <a:ext cx="41460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Computation graph for both forward and backward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Shape 432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Dependency Engine</a:t>
            </a:r>
          </a:p>
        </p:txBody>
      </p:sp>
      <p:sp>
        <p:nvSpPr>
          <p:cNvPr id="433" name="Shape 433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lang="en-US"/>
              <a:t>In MXNet, each source units, is registered to the engine with a unique tag.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en-US"/>
              <a:t>Any operation is pushed to dependency engine with unique resource tag. 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en-US"/>
              <a:t>This engine will compute once all dependencies are resolved for this operation and uses multiple threads to perform the operation for better resource utilization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 txBox="1"/>
          <p:nvPr/>
        </p:nvSpPr>
        <p:spPr>
          <a:xfrm>
            <a:off x="235132" y="506400"/>
            <a:ext cx="3274422" cy="927803"/>
          </a:xfrm>
          <a:prstGeom prst="rect">
            <a:avLst/>
          </a:prstGeom>
          <a:solidFill>
            <a:srgbClr val="1A86BA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Calibri"/>
              <a:buNone/>
            </a:pPr>
            <a:r>
              <a:rPr lang="en-US" sz="4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Motivation</a:t>
            </a:r>
          </a:p>
        </p:txBody>
      </p:sp>
      <p:sp>
        <p:nvSpPr>
          <p:cNvPr id="107" name="Shape 107"/>
          <p:cNvSpPr txBox="1"/>
          <p:nvPr/>
        </p:nvSpPr>
        <p:spPr>
          <a:xfrm>
            <a:off x="87085" y="506400"/>
            <a:ext cx="69667" cy="927803"/>
          </a:xfrm>
          <a:prstGeom prst="rect">
            <a:avLst/>
          </a:prstGeom>
          <a:solidFill>
            <a:srgbClr val="1A86BA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</a:pPr>
            <a:r>
              <a:t/>
            </a:r>
            <a:endParaRPr sz="4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8" name="Shape 108"/>
          <p:cNvGrpSpPr/>
          <p:nvPr/>
        </p:nvGrpSpPr>
        <p:grpSpPr>
          <a:xfrm>
            <a:off x="10685416" y="63358"/>
            <a:ext cx="1506583" cy="443042"/>
            <a:chOff x="9344296" y="1562782"/>
            <a:chExt cx="1506583" cy="443042"/>
          </a:xfrm>
        </p:grpSpPr>
        <p:sp>
          <p:nvSpPr>
            <p:cNvPr id="109" name="Shape 109"/>
            <p:cNvSpPr/>
            <p:nvPr/>
          </p:nvSpPr>
          <p:spPr>
            <a:xfrm>
              <a:off x="9344296" y="1567542"/>
              <a:ext cx="1506583" cy="409305"/>
            </a:xfrm>
            <a:prstGeom prst="rect">
              <a:avLst/>
            </a:prstGeom>
            <a:solidFill>
              <a:srgbClr val="1A86BA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10" name="Shape 11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456964" y="1562782"/>
              <a:ext cx="1293658" cy="44304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1" name="Shape 111"/>
          <p:cNvSpPr txBox="1"/>
          <p:nvPr/>
        </p:nvSpPr>
        <p:spPr>
          <a:xfrm>
            <a:off x="10053604" y="6511925"/>
            <a:ext cx="2092239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Images Source: Google Images</a:t>
            </a:r>
          </a:p>
        </p:txBody>
      </p:sp>
      <p:sp>
        <p:nvSpPr>
          <p:cNvPr id="112" name="Shape 112"/>
          <p:cNvSpPr txBox="1"/>
          <p:nvPr>
            <p:ph idx="1" type="body"/>
          </p:nvPr>
        </p:nvSpPr>
        <p:spPr>
          <a:xfrm>
            <a:off x="838200" y="1825625"/>
            <a:ext cx="10515599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3" name="Shape 1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0722" y="1694617"/>
            <a:ext cx="11144250" cy="468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Shape 438"/>
          <p:cNvSpPr txBox="1"/>
          <p:nvPr/>
        </p:nvSpPr>
        <p:spPr>
          <a:xfrm flipH="1" rot="10800000">
            <a:off x="5836689" y="1614801"/>
            <a:ext cx="75435" cy="4703625"/>
          </a:xfrm>
          <a:prstGeom prst="rect">
            <a:avLst/>
          </a:prstGeom>
          <a:solidFill>
            <a:srgbClr val="D0CECE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</a:pPr>
            <a:r>
              <a:t/>
            </a:r>
            <a:endParaRPr sz="4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9" name="Shape 439"/>
          <p:cNvSpPr txBox="1"/>
          <p:nvPr/>
        </p:nvSpPr>
        <p:spPr>
          <a:xfrm rot="10800000">
            <a:off x="8841926" y="3956873"/>
            <a:ext cx="64330" cy="2297621"/>
          </a:xfrm>
          <a:prstGeom prst="rect">
            <a:avLst/>
          </a:prstGeom>
          <a:solidFill>
            <a:srgbClr val="D0CECE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</a:pPr>
            <a:r>
              <a:t/>
            </a:r>
            <a:endParaRPr sz="4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0" name="Shape 440"/>
          <p:cNvSpPr txBox="1"/>
          <p:nvPr/>
        </p:nvSpPr>
        <p:spPr>
          <a:xfrm flipH="1" rot="10800000">
            <a:off x="2075688" y="2298697"/>
            <a:ext cx="45719" cy="3458089"/>
          </a:xfrm>
          <a:prstGeom prst="rect">
            <a:avLst/>
          </a:prstGeom>
          <a:solidFill>
            <a:srgbClr val="D0CECE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</a:pPr>
            <a:r>
              <a:t/>
            </a:r>
            <a:endParaRPr sz="4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1" name="Shape 441"/>
          <p:cNvSpPr txBox="1"/>
          <p:nvPr/>
        </p:nvSpPr>
        <p:spPr>
          <a:xfrm>
            <a:off x="235132" y="506400"/>
            <a:ext cx="3274422" cy="927803"/>
          </a:xfrm>
          <a:prstGeom prst="rect">
            <a:avLst/>
          </a:prstGeom>
          <a:solidFill>
            <a:srgbClr val="1A86BA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Calibri"/>
              <a:buNone/>
            </a:pPr>
            <a:r>
              <a:rPr lang="en-US" sz="4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Highlights</a:t>
            </a:r>
          </a:p>
        </p:txBody>
      </p:sp>
      <p:sp>
        <p:nvSpPr>
          <p:cNvPr id="442" name="Shape 442"/>
          <p:cNvSpPr txBox="1"/>
          <p:nvPr/>
        </p:nvSpPr>
        <p:spPr>
          <a:xfrm>
            <a:off x="87085" y="506400"/>
            <a:ext cx="69667" cy="927803"/>
          </a:xfrm>
          <a:prstGeom prst="rect">
            <a:avLst/>
          </a:prstGeom>
          <a:solidFill>
            <a:srgbClr val="1A86BA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</a:pPr>
            <a:r>
              <a:t/>
            </a:r>
            <a:endParaRPr sz="4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43" name="Shape 443"/>
          <p:cNvGrpSpPr/>
          <p:nvPr/>
        </p:nvGrpSpPr>
        <p:grpSpPr>
          <a:xfrm>
            <a:off x="10685416" y="63358"/>
            <a:ext cx="1506583" cy="443042"/>
            <a:chOff x="9344296" y="1562782"/>
            <a:chExt cx="1506583" cy="443042"/>
          </a:xfrm>
        </p:grpSpPr>
        <p:sp>
          <p:nvSpPr>
            <p:cNvPr id="444" name="Shape 444"/>
            <p:cNvSpPr/>
            <p:nvPr/>
          </p:nvSpPr>
          <p:spPr>
            <a:xfrm>
              <a:off x="9344296" y="1567542"/>
              <a:ext cx="1506583" cy="409305"/>
            </a:xfrm>
            <a:prstGeom prst="rect">
              <a:avLst/>
            </a:prstGeom>
            <a:solidFill>
              <a:srgbClr val="1A86BA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445" name="Shape 44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456964" y="1562782"/>
              <a:ext cx="1293658" cy="44304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46" name="Shape 446"/>
          <p:cNvGrpSpPr/>
          <p:nvPr/>
        </p:nvGrpSpPr>
        <p:grpSpPr>
          <a:xfrm>
            <a:off x="1828761" y="2230703"/>
            <a:ext cx="4453127" cy="2796367"/>
            <a:chOff x="1282990" y="1847088"/>
            <a:chExt cx="4453127" cy="2796367"/>
          </a:xfrm>
        </p:grpSpPr>
        <p:sp>
          <p:nvSpPr>
            <p:cNvPr id="447" name="Shape 447"/>
            <p:cNvSpPr/>
            <p:nvPr/>
          </p:nvSpPr>
          <p:spPr>
            <a:xfrm>
              <a:off x="1282990" y="1847088"/>
              <a:ext cx="4453127" cy="530351"/>
            </a:xfrm>
            <a:prstGeom prst="round2DiagRect">
              <a:avLst>
                <a:gd fmla="val 16667" name="adj1"/>
                <a:gd fmla="val 0" name="adj2"/>
              </a:avLst>
            </a:prstGeom>
            <a:solidFill>
              <a:srgbClr val="C9C9C9"/>
            </a:solidFill>
            <a:ln>
              <a:noFill/>
            </a:ln>
            <a:effectLst>
              <a:outerShdw blurRad="50799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en-US" sz="2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Mixed Programming API </a:t>
              </a:r>
            </a:p>
          </p:txBody>
        </p:sp>
        <p:sp>
          <p:nvSpPr>
            <p:cNvPr id="448" name="Shape 448"/>
            <p:cNvSpPr/>
            <p:nvPr/>
          </p:nvSpPr>
          <p:spPr>
            <a:xfrm>
              <a:off x="1282990" y="2604330"/>
              <a:ext cx="4453127" cy="530351"/>
            </a:xfrm>
            <a:prstGeom prst="round2DiagRect">
              <a:avLst>
                <a:gd fmla="val 16667" name="adj1"/>
                <a:gd fmla="val 0" name="adj2"/>
              </a:avLst>
            </a:prstGeom>
            <a:solidFill>
              <a:srgbClr val="4FACEB"/>
            </a:solidFill>
            <a:ln>
              <a:noFill/>
            </a:ln>
            <a:effectLst>
              <a:outerShdw blurRad="50799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en-US" sz="2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Auto Parallel Scheduling </a:t>
              </a:r>
            </a:p>
          </p:txBody>
        </p:sp>
        <p:sp>
          <p:nvSpPr>
            <p:cNvPr id="449" name="Shape 449"/>
            <p:cNvSpPr/>
            <p:nvPr/>
          </p:nvSpPr>
          <p:spPr>
            <a:xfrm>
              <a:off x="1282990" y="3358717"/>
              <a:ext cx="4453127" cy="530351"/>
            </a:xfrm>
            <a:prstGeom prst="round2DiagRect">
              <a:avLst>
                <a:gd fmla="val 16667" name="adj1"/>
                <a:gd fmla="val 0" name="adj2"/>
              </a:avLst>
            </a:prstGeom>
            <a:solidFill>
              <a:srgbClr val="C9C9C9"/>
            </a:solidFill>
            <a:ln>
              <a:noFill/>
            </a:ln>
            <a:effectLst>
              <a:outerShdw blurRad="50799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en-US" sz="2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Distributed Computing </a:t>
              </a:r>
            </a:p>
          </p:txBody>
        </p:sp>
        <p:sp>
          <p:nvSpPr>
            <p:cNvPr id="450" name="Shape 450"/>
            <p:cNvSpPr/>
            <p:nvPr/>
          </p:nvSpPr>
          <p:spPr>
            <a:xfrm>
              <a:off x="1282990" y="4113103"/>
              <a:ext cx="4453127" cy="530351"/>
            </a:xfrm>
            <a:prstGeom prst="round2DiagRect">
              <a:avLst>
                <a:gd fmla="val 16667" name="adj1"/>
                <a:gd fmla="val 0" name="adj2"/>
              </a:avLst>
            </a:prstGeom>
            <a:solidFill>
              <a:srgbClr val="C9C9C9"/>
            </a:solidFill>
            <a:ln>
              <a:noFill/>
            </a:ln>
            <a:effectLst>
              <a:outerShdw blurRad="50799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en-US" sz="2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Language Supports</a:t>
              </a:r>
            </a:p>
          </p:txBody>
        </p:sp>
      </p:grpSp>
      <p:sp>
        <p:nvSpPr>
          <p:cNvPr id="451" name="Shape 451"/>
          <p:cNvSpPr/>
          <p:nvPr/>
        </p:nvSpPr>
        <p:spPr>
          <a:xfrm>
            <a:off x="2581763" y="584912"/>
            <a:ext cx="676655" cy="659026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gradFill>
            <a:gsLst>
              <a:gs pos="0">
                <a:srgbClr val="FFFF00"/>
              </a:gs>
              <a:gs pos="26000">
                <a:srgbClr val="FFFF00"/>
              </a:gs>
              <a:gs pos="39000">
                <a:srgbClr val="E2AA00"/>
              </a:gs>
              <a:gs pos="52999">
                <a:srgbClr val="BF9000"/>
              </a:gs>
              <a:gs pos="97000">
                <a:srgbClr val="B28600"/>
              </a:gs>
              <a:gs pos="100000">
                <a:srgbClr val="B28600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52" name="Shape 452"/>
          <p:cNvGrpSpPr/>
          <p:nvPr/>
        </p:nvGrpSpPr>
        <p:grpSpPr>
          <a:xfrm>
            <a:off x="365334" y="5891562"/>
            <a:ext cx="3063666" cy="769441"/>
            <a:chOff x="4246958" y="544654"/>
            <a:chExt cx="2874430" cy="769441"/>
          </a:xfrm>
        </p:grpSpPr>
        <p:sp>
          <p:nvSpPr>
            <p:cNvPr id="453" name="Shape 453"/>
            <p:cNvSpPr txBox="1"/>
            <p:nvPr/>
          </p:nvSpPr>
          <p:spPr>
            <a:xfrm>
              <a:off x="4246958" y="544654"/>
              <a:ext cx="2830497" cy="769441"/>
            </a:xfrm>
            <a:prstGeom prst="rect">
              <a:avLst/>
            </a:prstGeom>
            <a:solidFill>
              <a:srgbClr val="1A86BA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US" sz="4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Flexibility</a:t>
              </a:r>
            </a:p>
          </p:txBody>
        </p:sp>
        <p:pic>
          <p:nvPicPr>
            <p:cNvPr descr="Flag" id="454" name="Shape 45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434223" y="612650"/>
              <a:ext cx="687165" cy="68716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55" name="Shape 455"/>
          <p:cNvSpPr txBox="1"/>
          <p:nvPr/>
        </p:nvSpPr>
        <p:spPr>
          <a:xfrm rot="5400000">
            <a:off x="1866027" y="4262043"/>
            <a:ext cx="45903" cy="3016841"/>
          </a:xfrm>
          <a:prstGeom prst="rect">
            <a:avLst/>
          </a:prstGeom>
          <a:solidFill>
            <a:srgbClr val="D0CECE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</a:pPr>
            <a:r>
              <a:t/>
            </a:r>
            <a:endParaRPr sz="4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56" name="Shape 456"/>
          <p:cNvGrpSpPr/>
          <p:nvPr/>
        </p:nvGrpSpPr>
        <p:grpSpPr>
          <a:xfrm>
            <a:off x="5575535" y="5377778"/>
            <a:ext cx="4453127" cy="1163559"/>
            <a:chOff x="5183176" y="5047373"/>
            <a:chExt cx="4453127" cy="1163559"/>
          </a:xfrm>
        </p:grpSpPr>
        <p:sp>
          <p:nvSpPr>
            <p:cNvPr id="457" name="Shape 457"/>
            <p:cNvSpPr/>
            <p:nvPr/>
          </p:nvSpPr>
          <p:spPr>
            <a:xfrm>
              <a:off x="5183176" y="5047373"/>
              <a:ext cx="4453127" cy="530351"/>
            </a:xfrm>
            <a:prstGeom prst="round2DiagRect">
              <a:avLst>
                <a:gd fmla="val 16667" name="adj1"/>
                <a:gd fmla="val 0" name="adj2"/>
              </a:avLst>
            </a:prstGeom>
            <a:solidFill>
              <a:srgbClr val="C9C9C9"/>
            </a:solidFill>
            <a:ln>
              <a:noFill/>
            </a:ln>
            <a:effectLst>
              <a:outerShdw blurRad="50799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en-US" sz="2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Memory Optimization</a:t>
              </a:r>
            </a:p>
          </p:txBody>
        </p:sp>
        <p:sp>
          <p:nvSpPr>
            <p:cNvPr id="458" name="Shape 458"/>
            <p:cNvSpPr/>
            <p:nvPr/>
          </p:nvSpPr>
          <p:spPr>
            <a:xfrm>
              <a:off x="5183176" y="5680580"/>
              <a:ext cx="4453127" cy="530351"/>
            </a:xfrm>
            <a:prstGeom prst="round2DiagRect">
              <a:avLst>
                <a:gd fmla="val 16667" name="adj1"/>
                <a:gd fmla="val 0" name="adj2"/>
              </a:avLst>
            </a:prstGeom>
            <a:solidFill>
              <a:srgbClr val="C9C9C9"/>
            </a:solidFill>
            <a:ln>
              <a:noFill/>
            </a:ln>
            <a:effectLst>
              <a:outerShdw blurRad="50799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en-US" sz="2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Runs Everywhere</a:t>
              </a:r>
            </a:p>
          </p:txBody>
        </p:sp>
      </p:grpSp>
      <p:grpSp>
        <p:nvGrpSpPr>
          <p:cNvPr id="459" name="Shape 459"/>
          <p:cNvGrpSpPr/>
          <p:nvPr/>
        </p:nvGrpSpPr>
        <p:grpSpPr>
          <a:xfrm>
            <a:off x="5259761" y="706625"/>
            <a:ext cx="3246934" cy="915133"/>
            <a:chOff x="4311835" y="714000"/>
            <a:chExt cx="3246934" cy="915133"/>
          </a:xfrm>
        </p:grpSpPr>
        <p:sp>
          <p:nvSpPr>
            <p:cNvPr id="460" name="Shape 460"/>
            <p:cNvSpPr txBox="1"/>
            <p:nvPr/>
          </p:nvSpPr>
          <p:spPr>
            <a:xfrm rot="5400000">
              <a:off x="5912442" y="-17193"/>
              <a:ext cx="45718" cy="3246934"/>
            </a:xfrm>
            <a:prstGeom prst="rect">
              <a:avLst/>
            </a:prstGeom>
            <a:solidFill>
              <a:srgbClr val="D0CECE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buClr>
                  <a:schemeClr val="dk1"/>
                </a:buClr>
                <a:buFont typeface="Calibri"/>
                <a:buNone/>
              </a:pPr>
              <a:r>
                <a:t/>
              </a:r>
              <a:endParaRPr sz="4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61" name="Shape 461"/>
            <p:cNvGrpSpPr/>
            <p:nvPr/>
          </p:nvGrpSpPr>
          <p:grpSpPr>
            <a:xfrm>
              <a:off x="4323323" y="714000"/>
              <a:ext cx="3122943" cy="769441"/>
              <a:chOff x="4323323" y="714000"/>
              <a:chExt cx="3122943" cy="769441"/>
            </a:xfrm>
          </p:grpSpPr>
          <p:sp>
            <p:nvSpPr>
              <p:cNvPr id="462" name="Shape 462"/>
              <p:cNvSpPr txBox="1"/>
              <p:nvPr/>
            </p:nvSpPr>
            <p:spPr>
              <a:xfrm>
                <a:off x="4323323" y="714000"/>
                <a:ext cx="3122943" cy="769441"/>
              </a:xfrm>
              <a:prstGeom prst="rect">
                <a:avLst/>
              </a:prstGeom>
              <a:solidFill>
                <a:srgbClr val="1A86BA"/>
              </a:solidFill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SzPct val="25000"/>
                  <a:buNone/>
                </a:pPr>
                <a:r>
                  <a:rPr lang="en-US" sz="44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Efficiency</a:t>
                </a:r>
              </a:p>
            </p:txBody>
          </p:sp>
          <p:pic>
            <p:nvPicPr>
              <p:cNvPr descr="Rocket" id="463" name="Shape 463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6675959" y="718829"/>
                <a:ext cx="761726" cy="76172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464" name="Shape 464"/>
          <p:cNvGrpSpPr/>
          <p:nvPr/>
        </p:nvGrpSpPr>
        <p:grpSpPr>
          <a:xfrm>
            <a:off x="8090259" y="3011477"/>
            <a:ext cx="3301197" cy="947664"/>
            <a:chOff x="6883228" y="2965168"/>
            <a:chExt cx="3301197" cy="947664"/>
          </a:xfrm>
        </p:grpSpPr>
        <p:sp>
          <p:nvSpPr>
            <p:cNvPr id="465" name="Shape 465"/>
            <p:cNvSpPr txBox="1"/>
            <p:nvPr/>
          </p:nvSpPr>
          <p:spPr>
            <a:xfrm rot="5400000">
              <a:off x="8493674" y="2256668"/>
              <a:ext cx="45718" cy="3266610"/>
            </a:xfrm>
            <a:prstGeom prst="rect">
              <a:avLst/>
            </a:prstGeom>
            <a:solidFill>
              <a:srgbClr val="D0CECE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buClr>
                  <a:schemeClr val="dk1"/>
                </a:buClr>
                <a:buFont typeface="Calibri"/>
                <a:buNone/>
              </a:pPr>
              <a:r>
                <a:t/>
              </a:r>
              <a:endParaRPr sz="4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66" name="Shape 466"/>
            <p:cNvGrpSpPr/>
            <p:nvPr/>
          </p:nvGrpSpPr>
          <p:grpSpPr>
            <a:xfrm>
              <a:off x="6883228" y="2965168"/>
              <a:ext cx="3301197" cy="828734"/>
              <a:chOff x="6883228" y="2965168"/>
              <a:chExt cx="3301197" cy="828734"/>
            </a:xfrm>
          </p:grpSpPr>
          <p:sp>
            <p:nvSpPr>
              <p:cNvPr id="467" name="Shape 467"/>
              <p:cNvSpPr txBox="1"/>
              <p:nvPr/>
            </p:nvSpPr>
            <p:spPr>
              <a:xfrm>
                <a:off x="6883228" y="2994816"/>
                <a:ext cx="3266610" cy="769441"/>
              </a:xfrm>
              <a:prstGeom prst="rect">
                <a:avLst/>
              </a:prstGeom>
              <a:solidFill>
                <a:srgbClr val="1A86BA"/>
              </a:solidFill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SzPct val="25000"/>
                  <a:buNone/>
                </a:pPr>
                <a:r>
                  <a:rPr lang="en-US" sz="44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Portability</a:t>
                </a:r>
              </a:p>
            </p:txBody>
          </p:sp>
          <p:pic>
            <p:nvPicPr>
              <p:cNvPr descr="Box" id="468" name="Shape 468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9355692" y="2965168"/>
                <a:ext cx="828734" cy="828734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69" name="Shape 469"/>
              <p:cNvSpPr txBox="1"/>
              <p:nvPr/>
            </p:nvSpPr>
            <p:spPr>
              <a:xfrm flipH="1" rot="10800000">
                <a:off x="9355692" y="2994814"/>
                <a:ext cx="45718" cy="769441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buClr>
                    <a:schemeClr val="dk1"/>
                  </a:buClr>
                  <a:buFont typeface="Calibri"/>
                  <a:buNone/>
                </a:pPr>
                <a:r>
                  <a:t/>
                </a:r>
                <a:endParaRPr sz="4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470" name="Shape 470"/>
          <p:cNvSpPr txBox="1"/>
          <p:nvPr/>
        </p:nvSpPr>
        <p:spPr>
          <a:xfrm flipH="1" rot="10800000">
            <a:off x="2673734" y="5891562"/>
            <a:ext cx="45718" cy="76944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</a:pPr>
            <a:r>
              <a:t/>
            </a:r>
            <a:endParaRPr sz="4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1" name="Shape 471"/>
          <p:cNvSpPr txBox="1"/>
          <p:nvPr/>
        </p:nvSpPr>
        <p:spPr>
          <a:xfrm flipH="1" rot="10800000">
            <a:off x="7569586" y="706624"/>
            <a:ext cx="45718" cy="76944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</a:pPr>
            <a:r>
              <a:t/>
            </a:r>
            <a:endParaRPr sz="4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push/>
  </p:transition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Shape 476"/>
          <p:cNvSpPr txBox="1"/>
          <p:nvPr>
            <p:ph type="title"/>
          </p:nvPr>
        </p:nvSpPr>
        <p:spPr>
          <a:xfrm>
            <a:off x="7035407" y="1434204"/>
            <a:ext cx="5049106" cy="130109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b="0" i="0" lang="en-US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Need for Parallelization</a:t>
            </a:r>
          </a:p>
        </p:txBody>
      </p:sp>
      <p:sp>
        <p:nvSpPr>
          <p:cNvPr id="477" name="Shape 477"/>
          <p:cNvSpPr txBox="1"/>
          <p:nvPr>
            <p:ph idx="1" type="body"/>
          </p:nvPr>
        </p:nvSpPr>
        <p:spPr>
          <a:xfrm>
            <a:off x="7035407" y="2816423"/>
            <a:ext cx="4636190" cy="28197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Parallelize workload on multiple GPUs</a:t>
            </a:r>
          </a:p>
          <a:p>
            <a:pPr indent="-285750" lvl="0" marL="28575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Fine grained parallelization of small kernels </a:t>
            </a:r>
          </a:p>
          <a:p>
            <a:pPr indent="-285750" lvl="0" marL="285750" marR="0" rtl="0" algn="l">
              <a:lnSpc>
                <a:spcPct val="90000"/>
              </a:lnSpc>
              <a:spcBef>
                <a:spcPts val="1000"/>
              </a:spcBef>
              <a:buClr>
                <a:srgbClr val="888888"/>
              </a:buClr>
              <a:buSzPct val="1000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Overlap of memory copy with computation  </a:t>
            </a:r>
          </a:p>
        </p:txBody>
      </p:sp>
      <p:pic>
        <p:nvPicPr>
          <p:cNvPr id="478" name="Shape 478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689100"/>
            <a:ext cx="6624637" cy="4351338"/>
          </a:xfrm>
          <a:prstGeom prst="rect">
            <a:avLst/>
          </a:prstGeom>
          <a:noFill/>
          <a:ln>
            <a:noFill/>
          </a:ln>
        </p:spPr>
      </p:pic>
      <p:sp>
        <p:nvSpPr>
          <p:cNvPr id="479" name="Shape 479"/>
          <p:cNvSpPr txBox="1"/>
          <p:nvPr/>
        </p:nvSpPr>
        <p:spPr>
          <a:xfrm>
            <a:off x="235132" y="506400"/>
            <a:ext cx="3274422" cy="927803"/>
          </a:xfrm>
          <a:prstGeom prst="rect">
            <a:avLst/>
          </a:prstGeom>
          <a:solidFill>
            <a:srgbClr val="1A86BA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Calibri"/>
              <a:buNone/>
            </a:pPr>
            <a:r>
              <a:rPr lang="en-US" sz="4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Efficiency</a:t>
            </a:r>
          </a:p>
        </p:txBody>
      </p:sp>
      <p:sp>
        <p:nvSpPr>
          <p:cNvPr id="480" name="Shape 480"/>
          <p:cNvSpPr txBox="1"/>
          <p:nvPr/>
        </p:nvSpPr>
        <p:spPr>
          <a:xfrm>
            <a:off x="87085" y="506400"/>
            <a:ext cx="69667" cy="927803"/>
          </a:xfrm>
          <a:prstGeom prst="rect">
            <a:avLst/>
          </a:prstGeom>
          <a:solidFill>
            <a:srgbClr val="1A86BA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</a:pPr>
            <a:r>
              <a:t/>
            </a:r>
            <a:endParaRPr sz="4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81" name="Shape 481"/>
          <p:cNvGrpSpPr/>
          <p:nvPr/>
        </p:nvGrpSpPr>
        <p:grpSpPr>
          <a:xfrm>
            <a:off x="10685416" y="63358"/>
            <a:ext cx="1506583" cy="443042"/>
            <a:chOff x="9344296" y="1562782"/>
            <a:chExt cx="1506583" cy="443042"/>
          </a:xfrm>
        </p:grpSpPr>
        <p:sp>
          <p:nvSpPr>
            <p:cNvPr id="482" name="Shape 482"/>
            <p:cNvSpPr/>
            <p:nvPr/>
          </p:nvSpPr>
          <p:spPr>
            <a:xfrm>
              <a:off x="9344296" y="1567542"/>
              <a:ext cx="1506583" cy="409305"/>
            </a:xfrm>
            <a:prstGeom prst="rect">
              <a:avLst/>
            </a:prstGeom>
            <a:solidFill>
              <a:srgbClr val="1A86BA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483" name="Shape 48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9456964" y="1562782"/>
              <a:ext cx="1293658" cy="44304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84" name="Shape 484"/>
          <p:cNvSpPr txBox="1"/>
          <p:nvPr/>
        </p:nvSpPr>
        <p:spPr>
          <a:xfrm>
            <a:off x="484631" y="6296348"/>
            <a:ext cx="5167760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Source: http://www.cs.cmu.edu/~muli/file/mxnet_gtc16.pdf</a:t>
            </a:r>
          </a:p>
        </p:txBody>
      </p:sp>
      <p:pic>
        <p:nvPicPr>
          <p:cNvPr descr="Play" id="485" name="Shape 48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587932" y="640789"/>
            <a:ext cx="659026" cy="659026"/>
          </a:xfrm>
          <a:prstGeom prst="rect">
            <a:avLst/>
          </a:prstGeom>
          <a:noFill/>
          <a:ln>
            <a:noFill/>
          </a:ln>
        </p:spPr>
      </p:pic>
      <p:sp>
        <p:nvSpPr>
          <p:cNvPr id="486" name="Shape 486"/>
          <p:cNvSpPr txBox="1"/>
          <p:nvPr/>
        </p:nvSpPr>
        <p:spPr>
          <a:xfrm>
            <a:off x="4325337" y="748283"/>
            <a:ext cx="3227606" cy="461664"/>
          </a:xfrm>
          <a:prstGeom prst="rect">
            <a:avLst/>
          </a:prstGeom>
          <a:solidFill>
            <a:srgbClr val="1A86BA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Auto Parallel Scheduling</a:t>
            </a:r>
          </a:p>
        </p:txBody>
      </p:sp>
      <p:pic>
        <p:nvPicPr>
          <p:cNvPr descr="Rocket" id="487" name="Shape 48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550591" y="589437"/>
            <a:ext cx="761726" cy="761726"/>
          </a:xfrm>
          <a:prstGeom prst="rect">
            <a:avLst/>
          </a:prstGeom>
          <a:noFill/>
          <a:ln>
            <a:noFill/>
          </a:ln>
        </p:spPr>
      </p:pic>
      <p:sp>
        <p:nvSpPr>
          <p:cNvPr id="488" name="Shape 488"/>
          <p:cNvSpPr txBox="1"/>
          <p:nvPr/>
        </p:nvSpPr>
        <p:spPr>
          <a:xfrm>
            <a:off x="4905317" y="1686724"/>
            <a:ext cx="1784143" cy="369332"/>
          </a:xfrm>
          <a:prstGeom prst="rect">
            <a:avLst/>
          </a:prstGeom>
          <a:gradFill>
            <a:gsLst>
              <a:gs pos="0">
                <a:srgbClr val="FFC647"/>
              </a:gs>
              <a:gs pos="50000">
                <a:srgbClr val="FFC600"/>
              </a:gs>
              <a:gs pos="100000">
                <a:srgbClr val="E3B400"/>
              </a:gs>
            </a:gsLst>
            <a:lin ang="5400000" scaled="0"/>
          </a:gradFill>
          <a:ln>
            <a:noFill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Fully Concurrent </a:t>
            </a:r>
          </a:p>
        </p:txBody>
      </p:sp>
      <p:sp>
        <p:nvSpPr>
          <p:cNvPr id="489" name="Shape 489"/>
          <p:cNvSpPr txBox="1"/>
          <p:nvPr/>
        </p:nvSpPr>
        <p:spPr>
          <a:xfrm>
            <a:off x="5907210" y="4041648"/>
            <a:ext cx="702435" cy="369332"/>
          </a:xfrm>
          <a:prstGeom prst="rect">
            <a:avLst/>
          </a:prstGeom>
          <a:gradFill>
            <a:gsLst>
              <a:gs pos="0">
                <a:srgbClr val="FFC647"/>
              </a:gs>
              <a:gs pos="50000">
                <a:srgbClr val="FFC600"/>
              </a:gs>
              <a:gs pos="100000">
                <a:srgbClr val="E3B400"/>
              </a:gs>
            </a:gsLst>
            <a:lin ang="5400000" scaled="0"/>
          </a:gradFill>
          <a:ln>
            <a:noFill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Serial</a:t>
            </a:r>
          </a:p>
        </p:txBody>
      </p:sp>
    </p:spTree>
  </p:cSld>
  <p:clrMapOvr>
    <a:masterClrMapping/>
  </p:clrMapOvr>
  <p:transition spd="slow">
    <p:push/>
  </p:transition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Shape 494"/>
          <p:cNvSpPr txBox="1"/>
          <p:nvPr/>
        </p:nvSpPr>
        <p:spPr>
          <a:xfrm>
            <a:off x="235132" y="506400"/>
            <a:ext cx="3274422" cy="927803"/>
          </a:xfrm>
          <a:prstGeom prst="rect">
            <a:avLst/>
          </a:prstGeom>
          <a:solidFill>
            <a:srgbClr val="1A86BA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Calibri"/>
              <a:buNone/>
            </a:pPr>
            <a:r>
              <a:rPr lang="en-US" sz="4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Efficiency</a:t>
            </a:r>
          </a:p>
        </p:txBody>
      </p:sp>
      <p:sp>
        <p:nvSpPr>
          <p:cNvPr id="495" name="Shape 495"/>
          <p:cNvSpPr txBox="1"/>
          <p:nvPr/>
        </p:nvSpPr>
        <p:spPr>
          <a:xfrm>
            <a:off x="87085" y="506400"/>
            <a:ext cx="69667" cy="927803"/>
          </a:xfrm>
          <a:prstGeom prst="rect">
            <a:avLst/>
          </a:prstGeom>
          <a:solidFill>
            <a:srgbClr val="1A86BA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</a:pPr>
            <a:r>
              <a:t/>
            </a:r>
            <a:endParaRPr sz="4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96" name="Shape 496"/>
          <p:cNvGrpSpPr/>
          <p:nvPr/>
        </p:nvGrpSpPr>
        <p:grpSpPr>
          <a:xfrm>
            <a:off x="10685416" y="63358"/>
            <a:ext cx="1506583" cy="443042"/>
            <a:chOff x="9344296" y="1562782"/>
            <a:chExt cx="1506583" cy="443042"/>
          </a:xfrm>
        </p:grpSpPr>
        <p:sp>
          <p:nvSpPr>
            <p:cNvPr id="497" name="Shape 497"/>
            <p:cNvSpPr/>
            <p:nvPr/>
          </p:nvSpPr>
          <p:spPr>
            <a:xfrm>
              <a:off x="9344296" y="1567542"/>
              <a:ext cx="1506583" cy="409305"/>
            </a:xfrm>
            <a:prstGeom prst="rect">
              <a:avLst/>
            </a:prstGeom>
            <a:solidFill>
              <a:srgbClr val="1A86BA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498" name="Shape 49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456964" y="1562782"/>
              <a:ext cx="1293658" cy="44304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Play" id="499" name="Shape 49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87932" y="640789"/>
            <a:ext cx="659026" cy="659026"/>
          </a:xfrm>
          <a:prstGeom prst="rect">
            <a:avLst/>
          </a:prstGeom>
          <a:noFill/>
          <a:ln>
            <a:noFill/>
          </a:ln>
        </p:spPr>
      </p:pic>
      <p:sp>
        <p:nvSpPr>
          <p:cNvPr id="500" name="Shape 500"/>
          <p:cNvSpPr txBox="1"/>
          <p:nvPr/>
        </p:nvSpPr>
        <p:spPr>
          <a:xfrm>
            <a:off x="4325337" y="748283"/>
            <a:ext cx="3227606" cy="461664"/>
          </a:xfrm>
          <a:prstGeom prst="rect">
            <a:avLst/>
          </a:prstGeom>
          <a:solidFill>
            <a:srgbClr val="1A86BA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Auto Parallel Scheduling</a:t>
            </a:r>
          </a:p>
        </p:txBody>
      </p:sp>
      <p:pic>
        <p:nvPicPr>
          <p:cNvPr descr="Rocket" id="501" name="Shape 50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550591" y="589437"/>
            <a:ext cx="761726" cy="761726"/>
          </a:xfrm>
          <a:prstGeom prst="rect">
            <a:avLst/>
          </a:prstGeom>
          <a:noFill/>
          <a:ln>
            <a:noFill/>
          </a:ln>
        </p:spPr>
      </p:pic>
      <p:sp>
        <p:nvSpPr>
          <p:cNvPr id="502" name="Shape 502"/>
          <p:cNvSpPr txBox="1"/>
          <p:nvPr/>
        </p:nvSpPr>
        <p:spPr>
          <a:xfrm>
            <a:off x="235132" y="1706835"/>
            <a:ext cx="2965268" cy="461664"/>
          </a:xfrm>
          <a:prstGeom prst="rect">
            <a:avLst/>
          </a:prstGeom>
          <a:solidFill>
            <a:srgbClr val="1A86BA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Data Parallelism</a:t>
            </a:r>
          </a:p>
        </p:txBody>
      </p:sp>
      <p:sp>
        <p:nvSpPr>
          <p:cNvPr id="503" name="Shape 503"/>
          <p:cNvSpPr txBox="1"/>
          <p:nvPr>
            <p:ph idx="1" type="body"/>
          </p:nvPr>
        </p:nvSpPr>
        <p:spPr>
          <a:xfrm>
            <a:off x="235130" y="2325769"/>
            <a:ext cx="10771122" cy="16886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MXNet uses data parallelism to partition the workload over multiple devices</a:t>
            </a:r>
          </a:p>
          <a:p>
            <a:pPr indent="-285750" lvl="0" marL="28575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If we have n devices , then each one will get the complete model and train 1/n of data.</a:t>
            </a:r>
          </a:p>
          <a:p>
            <a:pPr indent="-285750" lvl="0" marL="285750" marR="0" rtl="0" algn="l">
              <a:lnSpc>
                <a:spcPct val="90000"/>
              </a:lnSpc>
              <a:spcBef>
                <a:spcPts val="1000"/>
              </a:spcBef>
              <a:buClr>
                <a:srgbClr val="888888"/>
              </a:buClr>
              <a:buSzPct val="1000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Gradient and updated model are communicated across devices</a:t>
            </a:r>
          </a:p>
        </p:txBody>
      </p:sp>
      <p:sp>
        <p:nvSpPr>
          <p:cNvPr id="504" name="Shape 504"/>
          <p:cNvSpPr txBox="1"/>
          <p:nvPr/>
        </p:nvSpPr>
        <p:spPr>
          <a:xfrm>
            <a:off x="235132" y="4171708"/>
            <a:ext cx="2965268" cy="461664"/>
          </a:xfrm>
          <a:prstGeom prst="rect">
            <a:avLst/>
          </a:prstGeom>
          <a:solidFill>
            <a:srgbClr val="1A86BA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Model Parallelism</a:t>
            </a:r>
          </a:p>
        </p:txBody>
      </p:sp>
      <p:sp>
        <p:nvSpPr>
          <p:cNvPr id="505" name="Shape 505"/>
          <p:cNvSpPr txBox="1"/>
          <p:nvPr/>
        </p:nvSpPr>
        <p:spPr>
          <a:xfrm>
            <a:off x="235130" y="4790642"/>
            <a:ext cx="10771122" cy="16886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Char char="•"/>
            </a:pPr>
            <a:r>
              <a:rPr lang="en-US" sz="2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In this parallelism, each device maintains a part of the model.</a:t>
            </a:r>
          </a:p>
          <a:p>
            <a:pPr indent="-285750" lvl="0" marL="28575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Char char="•"/>
            </a:pPr>
            <a:r>
              <a:rPr lang="en-US" sz="2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It is useful when the model is too large to fit into a single device. </a:t>
            </a:r>
          </a:p>
          <a:p>
            <a:pPr indent="-285750" lvl="0" marL="285750" marR="0" rtl="0" algn="l">
              <a:lnSpc>
                <a:spcPct val="90000"/>
              </a:lnSpc>
              <a:spcBef>
                <a:spcPts val="1000"/>
              </a:spcBef>
              <a:buClr>
                <a:srgbClr val="888888"/>
              </a:buClr>
              <a:buSzPct val="100000"/>
              <a:buFont typeface="Arial"/>
              <a:buChar char="•"/>
            </a:pPr>
            <a:r>
              <a:rPr lang="en-US" sz="2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Example: GoogleNet</a:t>
            </a:r>
          </a:p>
        </p:txBody>
      </p:sp>
    </p:spTree>
  </p:cSld>
  <p:clrMapOvr>
    <a:masterClrMapping/>
  </p:clrMapOvr>
  <p:transition spd="slow">
    <p:push/>
  </p:transition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Shape 510"/>
          <p:cNvSpPr txBox="1"/>
          <p:nvPr/>
        </p:nvSpPr>
        <p:spPr>
          <a:xfrm>
            <a:off x="235132" y="506400"/>
            <a:ext cx="3274422" cy="927803"/>
          </a:xfrm>
          <a:prstGeom prst="rect">
            <a:avLst/>
          </a:prstGeom>
          <a:solidFill>
            <a:srgbClr val="1A86BA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Calibri"/>
              <a:buNone/>
            </a:pPr>
            <a:r>
              <a:rPr lang="en-US" sz="4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Efficiency</a:t>
            </a:r>
          </a:p>
        </p:txBody>
      </p:sp>
      <p:sp>
        <p:nvSpPr>
          <p:cNvPr id="511" name="Shape 511"/>
          <p:cNvSpPr txBox="1"/>
          <p:nvPr/>
        </p:nvSpPr>
        <p:spPr>
          <a:xfrm>
            <a:off x="87085" y="506400"/>
            <a:ext cx="69667" cy="927803"/>
          </a:xfrm>
          <a:prstGeom prst="rect">
            <a:avLst/>
          </a:prstGeom>
          <a:solidFill>
            <a:srgbClr val="1A86BA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</a:pPr>
            <a:r>
              <a:t/>
            </a:r>
            <a:endParaRPr sz="4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12" name="Shape 512"/>
          <p:cNvGrpSpPr/>
          <p:nvPr/>
        </p:nvGrpSpPr>
        <p:grpSpPr>
          <a:xfrm>
            <a:off x="10685416" y="63358"/>
            <a:ext cx="1506583" cy="443042"/>
            <a:chOff x="9344296" y="1562782"/>
            <a:chExt cx="1506583" cy="443042"/>
          </a:xfrm>
        </p:grpSpPr>
        <p:sp>
          <p:nvSpPr>
            <p:cNvPr id="513" name="Shape 513"/>
            <p:cNvSpPr/>
            <p:nvPr/>
          </p:nvSpPr>
          <p:spPr>
            <a:xfrm>
              <a:off x="9344296" y="1567542"/>
              <a:ext cx="1506583" cy="409305"/>
            </a:xfrm>
            <a:prstGeom prst="rect">
              <a:avLst/>
            </a:prstGeom>
            <a:solidFill>
              <a:srgbClr val="1A86BA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514" name="Shape 51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456964" y="1562782"/>
              <a:ext cx="1293658" cy="44304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Play" id="515" name="Shape 5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87932" y="640789"/>
            <a:ext cx="659026" cy="659026"/>
          </a:xfrm>
          <a:prstGeom prst="rect">
            <a:avLst/>
          </a:prstGeom>
          <a:noFill/>
          <a:ln>
            <a:noFill/>
          </a:ln>
        </p:spPr>
      </p:pic>
      <p:sp>
        <p:nvSpPr>
          <p:cNvPr id="516" name="Shape 516"/>
          <p:cNvSpPr txBox="1"/>
          <p:nvPr/>
        </p:nvSpPr>
        <p:spPr>
          <a:xfrm>
            <a:off x="4325337" y="748283"/>
            <a:ext cx="3227606" cy="461664"/>
          </a:xfrm>
          <a:prstGeom prst="rect">
            <a:avLst/>
          </a:prstGeom>
          <a:solidFill>
            <a:srgbClr val="1A86BA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Auto Parallel Scheduling</a:t>
            </a:r>
          </a:p>
        </p:txBody>
      </p:sp>
      <p:pic>
        <p:nvPicPr>
          <p:cNvPr descr="Rocket" id="517" name="Shape 5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550591" y="589437"/>
            <a:ext cx="761726" cy="761726"/>
          </a:xfrm>
          <a:prstGeom prst="rect">
            <a:avLst/>
          </a:prstGeom>
          <a:noFill/>
          <a:ln>
            <a:noFill/>
          </a:ln>
        </p:spPr>
      </p:pic>
      <p:sp>
        <p:nvSpPr>
          <p:cNvPr id="518" name="Shape 518"/>
          <p:cNvSpPr txBox="1"/>
          <p:nvPr/>
        </p:nvSpPr>
        <p:spPr>
          <a:xfrm>
            <a:off x="235131" y="1706835"/>
            <a:ext cx="6087610" cy="461664"/>
          </a:xfrm>
          <a:prstGeom prst="rect">
            <a:avLst/>
          </a:prstGeom>
          <a:solidFill>
            <a:srgbClr val="1A86BA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Workload Partitioning in Model Parallelism </a:t>
            </a:r>
          </a:p>
        </p:txBody>
      </p:sp>
      <p:sp>
        <p:nvSpPr>
          <p:cNvPr id="519" name="Shape 519"/>
          <p:cNvSpPr txBox="1"/>
          <p:nvPr>
            <p:ph idx="1" type="body"/>
          </p:nvPr>
        </p:nvSpPr>
        <p:spPr>
          <a:xfrm>
            <a:off x="235131" y="2441132"/>
            <a:ext cx="10771122" cy="16886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Char char="•"/>
            </a:pPr>
            <a:r>
              <a:rPr b="1" i="0" lang="en-US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Naïve Approach</a:t>
            </a:r>
          </a:p>
          <a:p>
            <a:pPr indent="-285750" lvl="0" marL="28575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Place each layer in one GPU</a:t>
            </a:r>
          </a:p>
          <a:p>
            <a:pPr indent="-285750" lvl="0" marL="28575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GPU doesn’t have to maintain memory for all layers</a:t>
            </a:r>
          </a:p>
          <a:p>
            <a:pPr indent="-285750" lvl="0" marL="28575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lnSpc>
                <a:spcPct val="90000"/>
              </a:lnSpc>
              <a:spcBef>
                <a:spcPts val="1000"/>
              </a:spcBef>
              <a:buClr>
                <a:srgbClr val="888888"/>
              </a:buClr>
              <a:buSzPct val="1000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0" name="Shape 520"/>
          <p:cNvSpPr txBox="1"/>
          <p:nvPr/>
        </p:nvSpPr>
        <p:spPr>
          <a:xfrm>
            <a:off x="254353" y="4375862"/>
            <a:ext cx="10771122" cy="16886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100909"/>
              <a:buFont typeface="Arial"/>
              <a:buChar char="•"/>
            </a:pPr>
            <a:r>
              <a:rPr b="1" lang="en-US" sz="222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Optimum Strategy</a:t>
            </a:r>
          </a:p>
          <a:p>
            <a:pPr indent="-285750" lvl="0" marL="28575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ct val="100909"/>
              <a:buFont typeface="Arial"/>
              <a:buChar char="•"/>
            </a:pPr>
            <a:r>
              <a:rPr lang="en-US" sz="222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Place neighbor layers in same GPU</a:t>
            </a:r>
          </a:p>
          <a:p>
            <a:pPr indent="-285750" lvl="0" marL="28575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ct val="100909"/>
              <a:buFont typeface="Arial"/>
              <a:buChar char="•"/>
            </a:pPr>
            <a:r>
              <a:rPr lang="en-US" sz="222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Balance workload between GPUS</a:t>
            </a:r>
          </a:p>
          <a:p>
            <a:pPr indent="-285750" lvl="0" marL="28575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ct val="100909"/>
              <a:buFont typeface="Arial"/>
              <a:buChar char="•"/>
            </a:pPr>
            <a:r>
              <a:rPr lang="en-US" sz="222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Different layers have different computation-memory properties Ex: LSTM vs Encoder</a:t>
            </a:r>
          </a:p>
          <a:p>
            <a:pPr indent="-285750" lvl="0" marL="28575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</a:pPr>
            <a:r>
              <a:t/>
            </a:r>
            <a:endParaRPr sz="222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lnSpc>
                <a:spcPct val="90000"/>
              </a:lnSpc>
              <a:spcBef>
                <a:spcPts val="1000"/>
              </a:spcBef>
              <a:buClr>
                <a:srgbClr val="888888"/>
              </a:buClr>
              <a:buFont typeface="Arial"/>
              <a:buNone/>
            </a:pPr>
            <a:r>
              <a:t/>
            </a:r>
            <a:endParaRPr sz="222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push/>
  </p:transition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Shape 525"/>
          <p:cNvSpPr txBox="1"/>
          <p:nvPr/>
        </p:nvSpPr>
        <p:spPr>
          <a:xfrm>
            <a:off x="235132" y="506400"/>
            <a:ext cx="3274422" cy="927803"/>
          </a:xfrm>
          <a:prstGeom prst="rect">
            <a:avLst/>
          </a:prstGeom>
          <a:solidFill>
            <a:srgbClr val="1A86BA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Calibri"/>
              <a:buNone/>
            </a:pPr>
            <a:r>
              <a:rPr lang="en-US" sz="4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Efficiency</a:t>
            </a:r>
          </a:p>
        </p:txBody>
      </p:sp>
      <p:sp>
        <p:nvSpPr>
          <p:cNvPr id="526" name="Shape 526"/>
          <p:cNvSpPr txBox="1"/>
          <p:nvPr/>
        </p:nvSpPr>
        <p:spPr>
          <a:xfrm>
            <a:off x="87085" y="506400"/>
            <a:ext cx="69667" cy="927803"/>
          </a:xfrm>
          <a:prstGeom prst="rect">
            <a:avLst/>
          </a:prstGeom>
          <a:solidFill>
            <a:srgbClr val="1A86BA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</a:pPr>
            <a:r>
              <a:t/>
            </a:r>
            <a:endParaRPr sz="4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27" name="Shape 527"/>
          <p:cNvGrpSpPr/>
          <p:nvPr/>
        </p:nvGrpSpPr>
        <p:grpSpPr>
          <a:xfrm>
            <a:off x="10685416" y="63358"/>
            <a:ext cx="1506583" cy="443042"/>
            <a:chOff x="9344296" y="1562782"/>
            <a:chExt cx="1506583" cy="443042"/>
          </a:xfrm>
        </p:grpSpPr>
        <p:sp>
          <p:nvSpPr>
            <p:cNvPr id="528" name="Shape 528"/>
            <p:cNvSpPr/>
            <p:nvPr/>
          </p:nvSpPr>
          <p:spPr>
            <a:xfrm>
              <a:off x="9344296" y="1567542"/>
              <a:ext cx="1506583" cy="409305"/>
            </a:xfrm>
            <a:prstGeom prst="rect">
              <a:avLst/>
            </a:prstGeom>
            <a:solidFill>
              <a:srgbClr val="1A86BA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529" name="Shape 52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456964" y="1562782"/>
              <a:ext cx="1293658" cy="44304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Play" id="530" name="Shape 5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87932" y="640789"/>
            <a:ext cx="659026" cy="659026"/>
          </a:xfrm>
          <a:prstGeom prst="rect">
            <a:avLst/>
          </a:prstGeom>
          <a:noFill/>
          <a:ln>
            <a:noFill/>
          </a:ln>
        </p:spPr>
      </p:pic>
      <p:sp>
        <p:nvSpPr>
          <p:cNvPr id="531" name="Shape 531"/>
          <p:cNvSpPr txBox="1"/>
          <p:nvPr/>
        </p:nvSpPr>
        <p:spPr>
          <a:xfrm>
            <a:off x="4325337" y="748283"/>
            <a:ext cx="3227606" cy="461664"/>
          </a:xfrm>
          <a:prstGeom prst="rect">
            <a:avLst/>
          </a:prstGeom>
          <a:solidFill>
            <a:srgbClr val="1A86BA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Auto Parallel Scheduling</a:t>
            </a:r>
          </a:p>
        </p:txBody>
      </p:sp>
      <p:pic>
        <p:nvPicPr>
          <p:cNvPr descr="Rocket" id="532" name="Shape 53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550591" y="589437"/>
            <a:ext cx="761726" cy="761726"/>
          </a:xfrm>
          <a:prstGeom prst="rect">
            <a:avLst/>
          </a:prstGeom>
          <a:noFill/>
          <a:ln>
            <a:noFill/>
          </a:ln>
        </p:spPr>
      </p:pic>
      <p:sp>
        <p:nvSpPr>
          <p:cNvPr id="533" name="Shape 533"/>
          <p:cNvSpPr txBox="1"/>
          <p:nvPr/>
        </p:nvSpPr>
        <p:spPr>
          <a:xfrm>
            <a:off x="235131" y="1706835"/>
            <a:ext cx="6087610" cy="461664"/>
          </a:xfrm>
          <a:prstGeom prst="rect">
            <a:avLst/>
          </a:prstGeom>
          <a:solidFill>
            <a:srgbClr val="1A86BA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Workload Partitioning in Model Parallelism </a:t>
            </a:r>
          </a:p>
        </p:txBody>
      </p:sp>
      <p:pic>
        <p:nvPicPr>
          <p:cNvPr descr="screen shot 2016-05-07 at 1 51 02 am" id="534" name="Shape 53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536435" y="1351165"/>
            <a:ext cx="5006975" cy="5333579"/>
          </a:xfrm>
          <a:prstGeom prst="rect">
            <a:avLst/>
          </a:prstGeom>
          <a:noFill/>
          <a:ln>
            <a:noFill/>
          </a:ln>
        </p:spPr>
      </p:pic>
      <p:sp>
        <p:nvSpPr>
          <p:cNvPr id="535" name="Shape 535"/>
          <p:cNvSpPr txBox="1"/>
          <p:nvPr/>
        </p:nvSpPr>
        <p:spPr>
          <a:xfrm>
            <a:off x="235131" y="2842576"/>
            <a:ext cx="6087610" cy="40154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Char char="•"/>
            </a:pPr>
            <a:r>
              <a:rPr lang="en-US" sz="2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Both pipelines have 8 LSTM layers with encoder, decoder layer</a:t>
            </a:r>
          </a:p>
          <a:p>
            <a:pPr indent="-285750" lvl="0" marL="28575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</a:pPr>
            <a:r>
              <a:t/>
            </a:r>
            <a:endParaRPr sz="24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ct val="100000"/>
              <a:buFont typeface="Arial"/>
              <a:buChar char="•"/>
            </a:pPr>
            <a:r>
              <a:rPr lang="en-US" sz="2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Workload is more evenly distributed on the left one as per the optimal strategy</a:t>
            </a:r>
          </a:p>
          <a:p>
            <a:pPr indent="-285750" lvl="0" marL="28575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</a:pPr>
            <a:r>
              <a:t/>
            </a:r>
            <a:endParaRPr sz="24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lnSpc>
                <a:spcPct val="90000"/>
              </a:lnSpc>
              <a:spcBef>
                <a:spcPts val="1000"/>
              </a:spcBef>
              <a:buClr>
                <a:srgbClr val="888888"/>
              </a:buClr>
              <a:buFont typeface="Arial"/>
              <a:buNone/>
            </a:pPr>
            <a:r>
              <a:t/>
            </a:r>
            <a:endParaRPr sz="24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push/>
  </p:transition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Shape 540"/>
          <p:cNvSpPr txBox="1"/>
          <p:nvPr>
            <p:ph type="title"/>
          </p:nvPr>
        </p:nvSpPr>
        <p:spPr>
          <a:xfrm>
            <a:off x="6227064" y="1599132"/>
            <a:ext cx="5049106" cy="91190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b="0" i="0" lang="en-US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Results</a:t>
            </a:r>
          </a:p>
        </p:txBody>
      </p:sp>
      <p:sp>
        <p:nvSpPr>
          <p:cNvPr id="541" name="Shape 541"/>
          <p:cNvSpPr txBox="1"/>
          <p:nvPr/>
        </p:nvSpPr>
        <p:spPr>
          <a:xfrm>
            <a:off x="235132" y="506400"/>
            <a:ext cx="3274422" cy="927803"/>
          </a:xfrm>
          <a:prstGeom prst="rect">
            <a:avLst/>
          </a:prstGeom>
          <a:solidFill>
            <a:srgbClr val="1A86BA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Calibri"/>
              <a:buNone/>
            </a:pPr>
            <a:r>
              <a:rPr lang="en-US" sz="4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Efficiency</a:t>
            </a:r>
          </a:p>
        </p:txBody>
      </p:sp>
      <p:sp>
        <p:nvSpPr>
          <p:cNvPr id="542" name="Shape 542"/>
          <p:cNvSpPr txBox="1"/>
          <p:nvPr/>
        </p:nvSpPr>
        <p:spPr>
          <a:xfrm>
            <a:off x="87085" y="506400"/>
            <a:ext cx="69667" cy="927803"/>
          </a:xfrm>
          <a:prstGeom prst="rect">
            <a:avLst/>
          </a:prstGeom>
          <a:solidFill>
            <a:srgbClr val="1A86BA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</a:pPr>
            <a:r>
              <a:t/>
            </a:r>
            <a:endParaRPr sz="4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43" name="Shape 543"/>
          <p:cNvGrpSpPr/>
          <p:nvPr/>
        </p:nvGrpSpPr>
        <p:grpSpPr>
          <a:xfrm>
            <a:off x="10685416" y="63358"/>
            <a:ext cx="1506583" cy="443042"/>
            <a:chOff x="9344296" y="1562782"/>
            <a:chExt cx="1506583" cy="443042"/>
          </a:xfrm>
        </p:grpSpPr>
        <p:sp>
          <p:nvSpPr>
            <p:cNvPr id="544" name="Shape 544"/>
            <p:cNvSpPr/>
            <p:nvPr/>
          </p:nvSpPr>
          <p:spPr>
            <a:xfrm>
              <a:off x="9344296" y="1567542"/>
              <a:ext cx="1506583" cy="409305"/>
            </a:xfrm>
            <a:prstGeom prst="rect">
              <a:avLst/>
            </a:prstGeom>
            <a:solidFill>
              <a:srgbClr val="1A86BA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545" name="Shape 54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456964" y="1562782"/>
              <a:ext cx="1293658" cy="44304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Play" id="546" name="Shape 5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87932" y="640789"/>
            <a:ext cx="659026" cy="659026"/>
          </a:xfrm>
          <a:prstGeom prst="rect">
            <a:avLst/>
          </a:prstGeom>
          <a:noFill/>
          <a:ln>
            <a:noFill/>
          </a:ln>
        </p:spPr>
      </p:pic>
      <p:sp>
        <p:nvSpPr>
          <p:cNvPr id="547" name="Shape 547"/>
          <p:cNvSpPr txBox="1"/>
          <p:nvPr/>
        </p:nvSpPr>
        <p:spPr>
          <a:xfrm>
            <a:off x="4325337" y="748283"/>
            <a:ext cx="3227606" cy="461664"/>
          </a:xfrm>
          <a:prstGeom prst="rect">
            <a:avLst/>
          </a:prstGeom>
          <a:solidFill>
            <a:srgbClr val="1A86BA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Auto Parallel Scheduling</a:t>
            </a:r>
          </a:p>
        </p:txBody>
      </p:sp>
      <p:pic>
        <p:nvPicPr>
          <p:cNvPr descr="Rocket" id="548" name="Shape 54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550591" y="589437"/>
            <a:ext cx="761726" cy="761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49" name="Shape 54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865021" y="1860494"/>
            <a:ext cx="2847975" cy="61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0" name="Shape 55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21920" y="1935836"/>
            <a:ext cx="5548663" cy="1150717"/>
          </a:xfrm>
          <a:prstGeom prst="rect">
            <a:avLst/>
          </a:prstGeom>
          <a:noFill/>
          <a:ln>
            <a:noFill/>
          </a:ln>
        </p:spPr>
      </p:pic>
      <p:pic>
        <p:nvPicPr>
          <p:cNvPr id="551" name="Shape 55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7085" y="3660091"/>
            <a:ext cx="5583498" cy="153705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lay" id="552" name="Shape 55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 rot="5400000">
            <a:off x="2637194" y="3069768"/>
            <a:ext cx="659026" cy="659026"/>
          </a:xfrm>
          <a:prstGeom prst="rect">
            <a:avLst/>
          </a:prstGeom>
          <a:noFill/>
          <a:ln>
            <a:noFill/>
          </a:ln>
        </p:spPr>
      </p:pic>
      <p:sp>
        <p:nvSpPr>
          <p:cNvPr id="553" name="Shape 553"/>
          <p:cNvSpPr txBox="1"/>
          <p:nvPr>
            <p:ph idx="1" type="body"/>
          </p:nvPr>
        </p:nvSpPr>
        <p:spPr>
          <a:xfrm>
            <a:off x="6227064" y="2511041"/>
            <a:ext cx="5734779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342900" lvl="0" marL="3429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100909"/>
              <a:buFont typeface="Arial"/>
              <a:buChar char="•"/>
            </a:pPr>
            <a:r>
              <a:rPr b="0" i="0" lang="en-US" sz="222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ImageNet with 1.2 Mil images and 1000 classes.</a:t>
            </a:r>
          </a:p>
          <a:p>
            <a:pPr indent="-342900" lvl="0" marL="342900" marR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ct val="100909"/>
              <a:buFont typeface="Arial"/>
              <a:buChar char="•"/>
            </a:pPr>
            <a:r>
              <a:rPr b="0" i="0" lang="en-US" sz="222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4x Nvidia GTX980</a:t>
            </a:r>
          </a:p>
          <a:p>
            <a:pPr indent="-342900" lvl="0" marL="342900" marR="0" rtl="0" algn="l">
              <a:lnSpc>
                <a:spcPct val="80000"/>
              </a:lnSpc>
              <a:spcBef>
                <a:spcPts val="1000"/>
              </a:spcBef>
              <a:buClr>
                <a:srgbClr val="888888"/>
              </a:buClr>
              <a:buSzPct val="100909"/>
              <a:buFont typeface="Arial"/>
              <a:buChar char="•"/>
            </a:pPr>
            <a:r>
              <a:rPr b="0" i="0" lang="en-US" sz="222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Google Inception Network.</a:t>
            </a:r>
          </a:p>
        </p:txBody>
      </p:sp>
      <p:pic>
        <p:nvPicPr>
          <p:cNvPr id="554" name="Shape 55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6227064" y="4279137"/>
            <a:ext cx="3747278" cy="2211330"/>
          </a:xfrm>
          <a:prstGeom prst="rect">
            <a:avLst/>
          </a:prstGeom>
          <a:noFill/>
          <a:ln>
            <a:noFill/>
          </a:ln>
        </p:spPr>
      </p:pic>
      <p:sp>
        <p:nvSpPr>
          <p:cNvPr id="555" name="Shape 555"/>
          <p:cNvSpPr txBox="1"/>
          <p:nvPr/>
        </p:nvSpPr>
        <p:spPr>
          <a:xfrm rot="-5400000">
            <a:off x="5380775" y="4648470"/>
            <a:ext cx="1200329" cy="461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hour</a:t>
            </a:r>
          </a:p>
        </p:txBody>
      </p:sp>
      <p:sp>
        <p:nvSpPr>
          <p:cNvPr id="556" name="Shape 556"/>
          <p:cNvSpPr txBox="1"/>
          <p:nvPr/>
        </p:nvSpPr>
        <p:spPr>
          <a:xfrm>
            <a:off x="7589520" y="6396335"/>
            <a:ext cx="1700783" cy="461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Number of GPUs</a:t>
            </a:r>
          </a:p>
        </p:txBody>
      </p:sp>
      <p:sp>
        <p:nvSpPr>
          <p:cNvPr id="557" name="Shape 557"/>
          <p:cNvSpPr txBox="1"/>
          <p:nvPr/>
        </p:nvSpPr>
        <p:spPr>
          <a:xfrm>
            <a:off x="10104119" y="4923138"/>
            <a:ext cx="2087879" cy="461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Time for one Epoch.</a:t>
            </a:r>
          </a:p>
        </p:txBody>
      </p:sp>
      <p:pic>
        <p:nvPicPr>
          <p:cNvPr descr="Play" id="558" name="Shape 55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 rot="10800000">
            <a:off x="9776278" y="4960902"/>
            <a:ext cx="396127" cy="3961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Shape 563"/>
          <p:cNvSpPr txBox="1"/>
          <p:nvPr/>
        </p:nvSpPr>
        <p:spPr>
          <a:xfrm flipH="1" rot="10800000">
            <a:off x="5836689" y="1614801"/>
            <a:ext cx="75435" cy="4703625"/>
          </a:xfrm>
          <a:prstGeom prst="rect">
            <a:avLst/>
          </a:prstGeom>
          <a:solidFill>
            <a:srgbClr val="D0CECE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</a:pPr>
            <a:r>
              <a:t/>
            </a:r>
            <a:endParaRPr sz="4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4" name="Shape 564"/>
          <p:cNvSpPr txBox="1"/>
          <p:nvPr/>
        </p:nvSpPr>
        <p:spPr>
          <a:xfrm rot="10800000">
            <a:off x="8841926" y="3956873"/>
            <a:ext cx="64330" cy="2297621"/>
          </a:xfrm>
          <a:prstGeom prst="rect">
            <a:avLst/>
          </a:prstGeom>
          <a:solidFill>
            <a:srgbClr val="D0CECE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</a:pPr>
            <a:r>
              <a:t/>
            </a:r>
            <a:endParaRPr sz="4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5" name="Shape 565"/>
          <p:cNvSpPr txBox="1"/>
          <p:nvPr/>
        </p:nvSpPr>
        <p:spPr>
          <a:xfrm flipH="1" rot="10800000">
            <a:off x="2075688" y="2298697"/>
            <a:ext cx="45719" cy="3458089"/>
          </a:xfrm>
          <a:prstGeom prst="rect">
            <a:avLst/>
          </a:prstGeom>
          <a:solidFill>
            <a:srgbClr val="D0CECE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</a:pPr>
            <a:r>
              <a:t/>
            </a:r>
            <a:endParaRPr sz="4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6" name="Shape 566"/>
          <p:cNvSpPr txBox="1"/>
          <p:nvPr/>
        </p:nvSpPr>
        <p:spPr>
          <a:xfrm>
            <a:off x="235132" y="506400"/>
            <a:ext cx="3274422" cy="927803"/>
          </a:xfrm>
          <a:prstGeom prst="rect">
            <a:avLst/>
          </a:prstGeom>
          <a:solidFill>
            <a:srgbClr val="1A86BA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Calibri"/>
              <a:buNone/>
            </a:pPr>
            <a:r>
              <a:rPr lang="en-US" sz="4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Highlights</a:t>
            </a:r>
          </a:p>
        </p:txBody>
      </p:sp>
      <p:sp>
        <p:nvSpPr>
          <p:cNvPr id="567" name="Shape 567"/>
          <p:cNvSpPr txBox="1"/>
          <p:nvPr/>
        </p:nvSpPr>
        <p:spPr>
          <a:xfrm>
            <a:off x="87085" y="506400"/>
            <a:ext cx="69667" cy="927803"/>
          </a:xfrm>
          <a:prstGeom prst="rect">
            <a:avLst/>
          </a:prstGeom>
          <a:solidFill>
            <a:srgbClr val="1A86BA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</a:pPr>
            <a:r>
              <a:t/>
            </a:r>
            <a:endParaRPr sz="4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68" name="Shape 568"/>
          <p:cNvGrpSpPr/>
          <p:nvPr/>
        </p:nvGrpSpPr>
        <p:grpSpPr>
          <a:xfrm>
            <a:off x="10685416" y="63358"/>
            <a:ext cx="1506583" cy="443042"/>
            <a:chOff x="9344296" y="1562782"/>
            <a:chExt cx="1506583" cy="443042"/>
          </a:xfrm>
        </p:grpSpPr>
        <p:sp>
          <p:nvSpPr>
            <p:cNvPr id="569" name="Shape 569"/>
            <p:cNvSpPr/>
            <p:nvPr/>
          </p:nvSpPr>
          <p:spPr>
            <a:xfrm>
              <a:off x="9344296" y="1567542"/>
              <a:ext cx="1506583" cy="409305"/>
            </a:xfrm>
            <a:prstGeom prst="rect">
              <a:avLst/>
            </a:prstGeom>
            <a:solidFill>
              <a:srgbClr val="1A86BA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570" name="Shape 57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456964" y="1562782"/>
              <a:ext cx="1293658" cy="44304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71" name="Shape 571"/>
          <p:cNvGrpSpPr/>
          <p:nvPr/>
        </p:nvGrpSpPr>
        <p:grpSpPr>
          <a:xfrm>
            <a:off x="1828761" y="2230703"/>
            <a:ext cx="4453127" cy="2796367"/>
            <a:chOff x="1282990" y="1847088"/>
            <a:chExt cx="4453127" cy="2796367"/>
          </a:xfrm>
        </p:grpSpPr>
        <p:sp>
          <p:nvSpPr>
            <p:cNvPr id="572" name="Shape 572"/>
            <p:cNvSpPr/>
            <p:nvPr/>
          </p:nvSpPr>
          <p:spPr>
            <a:xfrm>
              <a:off x="1282990" y="1847088"/>
              <a:ext cx="4453127" cy="530351"/>
            </a:xfrm>
            <a:prstGeom prst="round2DiagRect">
              <a:avLst>
                <a:gd fmla="val 16667" name="adj1"/>
                <a:gd fmla="val 0" name="adj2"/>
              </a:avLst>
            </a:prstGeom>
            <a:solidFill>
              <a:srgbClr val="C9C9C9"/>
            </a:solidFill>
            <a:ln>
              <a:noFill/>
            </a:ln>
            <a:effectLst>
              <a:outerShdw blurRad="50799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en-US" sz="2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Mixed Programming API </a:t>
              </a:r>
            </a:p>
          </p:txBody>
        </p:sp>
        <p:sp>
          <p:nvSpPr>
            <p:cNvPr id="573" name="Shape 573"/>
            <p:cNvSpPr/>
            <p:nvPr/>
          </p:nvSpPr>
          <p:spPr>
            <a:xfrm>
              <a:off x="1282990" y="2604330"/>
              <a:ext cx="4453127" cy="530351"/>
            </a:xfrm>
            <a:prstGeom prst="round2DiagRect">
              <a:avLst>
                <a:gd fmla="val 16667" name="adj1"/>
                <a:gd fmla="val 0" name="adj2"/>
              </a:avLst>
            </a:prstGeom>
            <a:solidFill>
              <a:srgbClr val="C9C9C9"/>
            </a:solidFill>
            <a:ln>
              <a:noFill/>
            </a:ln>
            <a:effectLst>
              <a:outerShdw blurRad="50799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en-US" sz="2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Auto Parallel Scheduling </a:t>
              </a:r>
            </a:p>
          </p:txBody>
        </p:sp>
        <p:sp>
          <p:nvSpPr>
            <p:cNvPr id="574" name="Shape 574"/>
            <p:cNvSpPr/>
            <p:nvPr/>
          </p:nvSpPr>
          <p:spPr>
            <a:xfrm>
              <a:off x="1282990" y="3358717"/>
              <a:ext cx="4453127" cy="530351"/>
            </a:xfrm>
            <a:prstGeom prst="round2DiagRect">
              <a:avLst>
                <a:gd fmla="val 16667" name="adj1"/>
                <a:gd fmla="val 0" name="adj2"/>
              </a:avLst>
            </a:prstGeom>
            <a:solidFill>
              <a:srgbClr val="4FACEB"/>
            </a:solidFill>
            <a:ln>
              <a:noFill/>
            </a:ln>
            <a:effectLst>
              <a:outerShdw blurRad="50799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en-US" sz="2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Distributed Computing </a:t>
              </a:r>
            </a:p>
          </p:txBody>
        </p:sp>
        <p:sp>
          <p:nvSpPr>
            <p:cNvPr id="575" name="Shape 575"/>
            <p:cNvSpPr/>
            <p:nvPr/>
          </p:nvSpPr>
          <p:spPr>
            <a:xfrm>
              <a:off x="1282990" y="4113103"/>
              <a:ext cx="4453127" cy="530351"/>
            </a:xfrm>
            <a:prstGeom prst="round2DiagRect">
              <a:avLst>
                <a:gd fmla="val 16667" name="adj1"/>
                <a:gd fmla="val 0" name="adj2"/>
              </a:avLst>
            </a:prstGeom>
            <a:solidFill>
              <a:srgbClr val="C9C9C9"/>
            </a:solidFill>
            <a:ln>
              <a:noFill/>
            </a:ln>
            <a:effectLst>
              <a:outerShdw blurRad="50799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en-US" sz="2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Language Supports</a:t>
              </a:r>
            </a:p>
          </p:txBody>
        </p:sp>
      </p:grpSp>
      <p:sp>
        <p:nvSpPr>
          <p:cNvPr id="576" name="Shape 576"/>
          <p:cNvSpPr/>
          <p:nvPr/>
        </p:nvSpPr>
        <p:spPr>
          <a:xfrm>
            <a:off x="2581763" y="584912"/>
            <a:ext cx="676655" cy="659026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gradFill>
            <a:gsLst>
              <a:gs pos="0">
                <a:srgbClr val="FFFF00"/>
              </a:gs>
              <a:gs pos="26000">
                <a:srgbClr val="FFFF00"/>
              </a:gs>
              <a:gs pos="39000">
                <a:srgbClr val="E2AA00"/>
              </a:gs>
              <a:gs pos="52999">
                <a:srgbClr val="BF9000"/>
              </a:gs>
              <a:gs pos="97000">
                <a:srgbClr val="B28600"/>
              </a:gs>
              <a:gs pos="100000">
                <a:srgbClr val="B28600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77" name="Shape 577"/>
          <p:cNvGrpSpPr/>
          <p:nvPr/>
        </p:nvGrpSpPr>
        <p:grpSpPr>
          <a:xfrm>
            <a:off x="365334" y="5891562"/>
            <a:ext cx="3063666" cy="769441"/>
            <a:chOff x="4246958" y="544654"/>
            <a:chExt cx="2874430" cy="769441"/>
          </a:xfrm>
        </p:grpSpPr>
        <p:sp>
          <p:nvSpPr>
            <p:cNvPr id="578" name="Shape 578"/>
            <p:cNvSpPr txBox="1"/>
            <p:nvPr/>
          </p:nvSpPr>
          <p:spPr>
            <a:xfrm>
              <a:off x="4246958" y="544654"/>
              <a:ext cx="2830497" cy="769441"/>
            </a:xfrm>
            <a:prstGeom prst="rect">
              <a:avLst/>
            </a:prstGeom>
            <a:solidFill>
              <a:srgbClr val="1A86BA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US" sz="4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Flexibility</a:t>
              </a:r>
            </a:p>
          </p:txBody>
        </p:sp>
        <p:pic>
          <p:nvPicPr>
            <p:cNvPr descr="Flag" id="579" name="Shape 57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434223" y="612650"/>
              <a:ext cx="687165" cy="68716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80" name="Shape 580"/>
          <p:cNvSpPr txBox="1"/>
          <p:nvPr/>
        </p:nvSpPr>
        <p:spPr>
          <a:xfrm rot="5400000">
            <a:off x="1866027" y="4262043"/>
            <a:ext cx="45903" cy="3016841"/>
          </a:xfrm>
          <a:prstGeom prst="rect">
            <a:avLst/>
          </a:prstGeom>
          <a:solidFill>
            <a:srgbClr val="D0CECE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</a:pPr>
            <a:r>
              <a:t/>
            </a:r>
            <a:endParaRPr sz="4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81" name="Shape 581"/>
          <p:cNvGrpSpPr/>
          <p:nvPr/>
        </p:nvGrpSpPr>
        <p:grpSpPr>
          <a:xfrm>
            <a:off x="5575535" y="5377778"/>
            <a:ext cx="4453127" cy="1163559"/>
            <a:chOff x="5183176" y="5047373"/>
            <a:chExt cx="4453127" cy="1163559"/>
          </a:xfrm>
        </p:grpSpPr>
        <p:sp>
          <p:nvSpPr>
            <p:cNvPr id="582" name="Shape 582"/>
            <p:cNvSpPr/>
            <p:nvPr/>
          </p:nvSpPr>
          <p:spPr>
            <a:xfrm>
              <a:off x="5183176" y="5047373"/>
              <a:ext cx="4453127" cy="530351"/>
            </a:xfrm>
            <a:prstGeom prst="round2DiagRect">
              <a:avLst>
                <a:gd fmla="val 16667" name="adj1"/>
                <a:gd fmla="val 0" name="adj2"/>
              </a:avLst>
            </a:prstGeom>
            <a:solidFill>
              <a:srgbClr val="C9C9C9"/>
            </a:solidFill>
            <a:ln>
              <a:noFill/>
            </a:ln>
            <a:effectLst>
              <a:outerShdw blurRad="50799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en-US" sz="2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Memory Optimization</a:t>
              </a:r>
            </a:p>
          </p:txBody>
        </p:sp>
        <p:sp>
          <p:nvSpPr>
            <p:cNvPr id="583" name="Shape 583"/>
            <p:cNvSpPr/>
            <p:nvPr/>
          </p:nvSpPr>
          <p:spPr>
            <a:xfrm>
              <a:off x="5183176" y="5680580"/>
              <a:ext cx="4453127" cy="530351"/>
            </a:xfrm>
            <a:prstGeom prst="round2DiagRect">
              <a:avLst>
                <a:gd fmla="val 16667" name="adj1"/>
                <a:gd fmla="val 0" name="adj2"/>
              </a:avLst>
            </a:prstGeom>
            <a:solidFill>
              <a:srgbClr val="C9C9C9"/>
            </a:solidFill>
            <a:ln>
              <a:noFill/>
            </a:ln>
            <a:effectLst>
              <a:outerShdw blurRad="50799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en-US" sz="2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Runs Everywhere</a:t>
              </a:r>
            </a:p>
          </p:txBody>
        </p:sp>
      </p:grpSp>
      <p:grpSp>
        <p:nvGrpSpPr>
          <p:cNvPr id="584" name="Shape 584"/>
          <p:cNvGrpSpPr/>
          <p:nvPr/>
        </p:nvGrpSpPr>
        <p:grpSpPr>
          <a:xfrm>
            <a:off x="5259761" y="706625"/>
            <a:ext cx="3246934" cy="915133"/>
            <a:chOff x="4311835" y="714000"/>
            <a:chExt cx="3246934" cy="915133"/>
          </a:xfrm>
        </p:grpSpPr>
        <p:sp>
          <p:nvSpPr>
            <p:cNvPr id="585" name="Shape 585"/>
            <p:cNvSpPr txBox="1"/>
            <p:nvPr/>
          </p:nvSpPr>
          <p:spPr>
            <a:xfrm rot="5400000">
              <a:off x="5912442" y="-17193"/>
              <a:ext cx="45718" cy="3246934"/>
            </a:xfrm>
            <a:prstGeom prst="rect">
              <a:avLst/>
            </a:prstGeom>
            <a:solidFill>
              <a:srgbClr val="D0CECE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buClr>
                  <a:schemeClr val="dk1"/>
                </a:buClr>
                <a:buFont typeface="Calibri"/>
                <a:buNone/>
              </a:pPr>
              <a:r>
                <a:t/>
              </a:r>
              <a:endParaRPr sz="4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86" name="Shape 586"/>
            <p:cNvGrpSpPr/>
            <p:nvPr/>
          </p:nvGrpSpPr>
          <p:grpSpPr>
            <a:xfrm>
              <a:off x="4323323" y="714000"/>
              <a:ext cx="3122943" cy="769441"/>
              <a:chOff x="4323323" y="714000"/>
              <a:chExt cx="3122943" cy="769441"/>
            </a:xfrm>
          </p:grpSpPr>
          <p:sp>
            <p:nvSpPr>
              <p:cNvPr id="587" name="Shape 587"/>
              <p:cNvSpPr txBox="1"/>
              <p:nvPr/>
            </p:nvSpPr>
            <p:spPr>
              <a:xfrm>
                <a:off x="4323323" y="714000"/>
                <a:ext cx="3122943" cy="769441"/>
              </a:xfrm>
              <a:prstGeom prst="rect">
                <a:avLst/>
              </a:prstGeom>
              <a:solidFill>
                <a:srgbClr val="1A86BA"/>
              </a:solidFill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SzPct val="25000"/>
                  <a:buNone/>
                </a:pPr>
                <a:r>
                  <a:rPr lang="en-US" sz="44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Efficiency</a:t>
                </a:r>
              </a:p>
            </p:txBody>
          </p:sp>
          <p:pic>
            <p:nvPicPr>
              <p:cNvPr descr="Rocket" id="588" name="Shape 588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6675959" y="718829"/>
                <a:ext cx="761726" cy="76172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589" name="Shape 589"/>
          <p:cNvGrpSpPr/>
          <p:nvPr/>
        </p:nvGrpSpPr>
        <p:grpSpPr>
          <a:xfrm>
            <a:off x="8090259" y="3011477"/>
            <a:ext cx="3301197" cy="947664"/>
            <a:chOff x="6883228" y="2965168"/>
            <a:chExt cx="3301197" cy="947664"/>
          </a:xfrm>
        </p:grpSpPr>
        <p:sp>
          <p:nvSpPr>
            <p:cNvPr id="590" name="Shape 590"/>
            <p:cNvSpPr txBox="1"/>
            <p:nvPr/>
          </p:nvSpPr>
          <p:spPr>
            <a:xfrm rot="5400000">
              <a:off x="8493674" y="2256668"/>
              <a:ext cx="45718" cy="3266610"/>
            </a:xfrm>
            <a:prstGeom prst="rect">
              <a:avLst/>
            </a:prstGeom>
            <a:solidFill>
              <a:srgbClr val="D0CECE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buClr>
                  <a:schemeClr val="dk1"/>
                </a:buClr>
                <a:buFont typeface="Calibri"/>
                <a:buNone/>
              </a:pPr>
              <a:r>
                <a:t/>
              </a:r>
              <a:endParaRPr sz="4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91" name="Shape 591"/>
            <p:cNvGrpSpPr/>
            <p:nvPr/>
          </p:nvGrpSpPr>
          <p:grpSpPr>
            <a:xfrm>
              <a:off x="6883228" y="2965168"/>
              <a:ext cx="3301197" cy="828734"/>
              <a:chOff x="6883228" y="2965168"/>
              <a:chExt cx="3301197" cy="828734"/>
            </a:xfrm>
          </p:grpSpPr>
          <p:sp>
            <p:nvSpPr>
              <p:cNvPr id="592" name="Shape 592"/>
              <p:cNvSpPr txBox="1"/>
              <p:nvPr/>
            </p:nvSpPr>
            <p:spPr>
              <a:xfrm>
                <a:off x="6883228" y="2994816"/>
                <a:ext cx="3266610" cy="769441"/>
              </a:xfrm>
              <a:prstGeom prst="rect">
                <a:avLst/>
              </a:prstGeom>
              <a:solidFill>
                <a:srgbClr val="1A86BA"/>
              </a:solidFill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SzPct val="25000"/>
                  <a:buNone/>
                </a:pPr>
                <a:r>
                  <a:rPr lang="en-US" sz="44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Portability</a:t>
                </a:r>
              </a:p>
            </p:txBody>
          </p:sp>
          <p:pic>
            <p:nvPicPr>
              <p:cNvPr descr="Box" id="593" name="Shape 593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9355692" y="2965168"/>
                <a:ext cx="828734" cy="828734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594" name="Shape 594"/>
              <p:cNvSpPr txBox="1"/>
              <p:nvPr/>
            </p:nvSpPr>
            <p:spPr>
              <a:xfrm flipH="1" rot="10800000">
                <a:off x="9355692" y="2994814"/>
                <a:ext cx="45718" cy="769441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buClr>
                    <a:schemeClr val="dk1"/>
                  </a:buClr>
                  <a:buFont typeface="Calibri"/>
                  <a:buNone/>
                </a:pPr>
                <a:r>
                  <a:t/>
                </a:r>
                <a:endParaRPr sz="4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95" name="Shape 595"/>
          <p:cNvSpPr txBox="1"/>
          <p:nvPr/>
        </p:nvSpPr>
        <p:spPr>
          <a:xfrm flipH="1" rot="10800000">
            <a:off x="2673734" y="5891562"/>
            <a:ext cx="45718" cy="76944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</a:pPr>
            <a:r>
              <a:t/>
            </a:r>
            <a:endParaRPr sz="4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6" name="Shape 596"/>
          <p:cNvSpPr txBox="1"/>
          <p:nvPr/>
        </p:nvSpPr>
        <p:spPr>
          <a:xfrm flipH="1" rot="10800000">
            <a:off x="7569586" y="706624"/>
            <a:ext cx="45718" cy="76944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</a:pPr>
            <a:r>
              <a:t/>
            </a:r>
            <a:endParaRPr sz="4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push/>
  </p:transition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Shape 601"/>
          <p:cNvSpPr txBox="1"/>
          <p:nvPr>
            <p:ph idx="1" type="body"/>
          </p:nvPr>
        </p:nvSpPr>
        <p:spPr>
          <a:xfrm>
            <a:off x="746760" y="2438273"/>
            <a:ext cx="10515599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28600" lvl="0" marL="22860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1A86BA"/>
              </a:buClr>
              <a:buSzPct val="99615"/>
              <a:buFont typeface="Arial"/>
              <a:buChar char="•"/>
            </a:pPr>
            <a:r>
              <a:rPr b="0" i="0" lang="en-US" sz="259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KVStore is a distributed key-value store for data synchronization over multiple devices.</a:t>
            </a:r>
          </a:p>
          <a:p>
            <a:pPr indent="-228600" lvl="0" marL="228600" marR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1A86BA"/>
              </a:buClr>
              <a:buSzPct val="99615"/>
              <a:buFont typeface="Arial"/>
              <a:buNone/>
            </a:pPr>
            <a:r>
              <a:t/>
            </a:r>
            <a:endParaRPr b="0" i="0" sz="259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228600" marR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1A86BA"/>
              </a:buClr>
              <a:buSzPct val="99615"/>
              <a:buFont typeface="Arial"/>
              <a:buChar char="•"/>
            </a:pPr>
            <a:r>
              <a:rPr b="0" i="0" lang="en-US" sz="259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 supports two primitives: push a key-value pair from a device to the store, and pull the value on a key from the store.</a:t>
            </a:r>
          </a:p>
          <a:p>
            <a:pPr indent="-228600" lvl="0" marL="228600" marR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1A86BA"/>
              </a:buClr>
              <a:buSzPct val="99615"/>
              <a:buFont typeface="Arial"/>
              <a:buNone/>
            </a:pPr>
            <a:r>
              <a:t/>
            </a:r>
            <a:endParaRPr b="0" i="0" sz="259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228600" marR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1A86BA"/>
              </a:buClr>
              <a:buSzPct val="99615"/>
              <a:buFont typeface="Arial"/>
              <a:buChar char="•"/>
            </a:pPr>
            <a:r>
              <a:rPr b="0" i="0" lang="en-US" sz="259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while(1){ kv.pull(net.w); net.foward_backward(); kv.push(net.g); }</a:t>
            </a:r>
          </a:p>
          <a:p>
            <a:pPr indent="-228600" lvl="0" marL="228600" marR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1A86BA"/>
              </a:buClr>
              <a:buSzPct val="99615"/>
              <a:buFont typeface="Arial"/>
              <a:buNone/>
            </a:pPr>
            <a:r>
              <a:t/>
            </a:r>
            <a:endParaRPr b="0" i="0" sz="259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228600" marR="0" rtl="0" algn="l">
              <a:lnSpc>
                <a:spcPct val="70000"/>
              </a:lnSpc>
              <a:spcBef>
                <a:spcPts val="1000"/>
              </a:spcBef>
              <a:buClr>
                <a:srgbClr val="1A86BA"/>
              </a:buClr>
              <a:buSzPct val="99615"/>
              <a:buFont typeface="Arial"/>
              <a:buChar char="•"/>
            </a:pPr>
            <a:r>
              <a:rPr b="0" i="0" lang="en-US" sz="259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above mixed implementation has the same performance comparing to a single declarative program, because the actual data push and pull are executed by lazy evaluation, which are scheduled by the backend engine just like others.</a:t>
            </a:r>
          </a:p>
        </p:txBody>
      </p:sp>
      <p:grpSp>
        <p:nvGrpSpPr>
          <p:cNvPr id="602" name="Shape 602"/>
          <p:cNvGrpSpPr/>
          <p:nvPr/>
        </p:nvGrpSpPr>
        <p:grpSpPr>
          <a:xfrm>
            <a:off x="87085" y="413246"/>
            <a:ext cx="7465858" cy="927803"/>
            <a:chOff x="87085" y="506400"/>
            <a:chExt cx="7465858" cy="927803"/>
          </a:xfrm>
        </p:grpSpPr>
        <p:grpSp>
          <p:nvGrpSpPr>
            <p:cNvPr id="603" name="Shape 603"/>
            <p:cNvGrpSpPr/>
            <p:nvPr/>
          </p:nvGrpSpPr>
          <p:grpSpPr>
            <a:xfrm>
              <a:off x="87085" y="506400"/>
              <a:ext cx="3422468" cy="927803"/>
              <a:chOff x="87085" y="506400"/>
              <a:chExt cx="3422468" cy="927803"/>
            </a:xfrm>
          </p:grpSpPr>
          <p:sp>
            <p:nvSpPr>
              <p:cNvPr id="604" name="Shape 604"/>
              <p:cNvSpPr txBox="1"/>
              <p:nvPr/>
            </p:nvSpPr>
            <p:spPr>
              <a:xfrm>
                <a:off x="235132" y="506400"/>
                <a:ext cx="3274422" cy="927803"/>
              </a:xfrm>
              <a:prstGeom prst="rect">
                <a:avLst/>
              </a:prstGeom>
              <a:solidFill>
                <a:srgbClr val="1A86BA"/>
              </a:solidFill>
              <a:ln>
                <a:noFill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buClr>
                    <a:schemeClr val="lt1"/>
                  </a:buClr>
                  <a:buSzPct val="25000"/>
                  <a:buFont typeface="Calibri"/>
                  <a:buNone/>
                </a:pPr>
                <a:r>
                  <a:rPr lang="en-US" sz="44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Efficiency</a:t>
                </a:r>
              </a:p>
            </p:txBody>
          </p:sp>
          <p:sp>
            <p:nvSpPr>
              <p:cNvPr id="605" name="Shape 605"/>
              <p:cNvSpPr txBox="1"/>
              <p:nvPr/>
            </p:nvSpPr>
            <p:spPr>
              <a:xfrm>
                <a:off x="87085" y="506400"/>
                <a:ext cx="69667" cy="927803"/>
              </a:xfrm>
              <a:prstGeom prst="rect">
                <a:avLst/>
              </a:prstGeom>
              <a:solidFill>
                <a:srgbClr val="1A86BA"/>
              </a:solidFill>
              <a:ln>
                <a:noFill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buClr>
                    <a:schemeClr val="dk1"/>
                  </a:buClr>
                  <a:buFont typeface="Calibri"/>
                  <a:buNone/>
                </a:pPr>
                <a:r>
                  <a:t/>
                </a:r>
                <a:endParaRPr sz="4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descr="Play" id="606" name="Shape 60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587932" y="640789"/>
              <a:ext cx="659026" cy="6590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07" name="Shape 607"/>
            <p:cNvSpPr txBox="1"/>
            <p:nvPr/>
          </p:nvSpPr>
          <p:spPr>
            <a:xfrm>
              <a:off x="4325337" y="748283"/>
              <a:ext cx="3227606" cy="461664"/>
            </a:xfrm>
            <a:prstGeom prst="rect">
              <a:avLst/>
            </a:prstGeom>
            <a:solidFill>
              <a:srgbClr val="1A86BA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en-US" sz="2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Distributed Computing </a:t>
              </a:r>
            </a:p>
          </p:txBody>
        </p:sp>
      </p:grpSp>
      <p:sp>
        <p:nvSpPr>
          <p:cNvPr id="608" name="Shape 608"/>
          <p:cNvSpPr txBox="1"/>
          <p:nvPr/>
        </p:nvSpPr>
        <p:spPr>
          <a:xfrm>
            <a:off x="588025" y="1548498"/>
            <a:ext cx="8761412" cy="7069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b="1" lang="en-US" sz="374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KVStore: Data Synchronization Over Devices</a:t>
            </a:r>
          </a:p>
        </p:txBody>
      </p:sp>
      <p:pic>
        <p:nvPicPr>
          <p:cNvPr descr="Rocket" id="609" name="Shape 60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32303" y="496283"/>
            <a:ext cx="761726" cy="7617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10" name="Shape 610"/>
          <p:cNvGrpSpPr/>
          <p:nvPr/>
        </p:nvGrpSpPr>
        <p:grpSpPr>
          <a:xfrm>
            <a:off x="10685416" y="63358"/>
            <a:ext cx="1506583" cy="443042"/>
            <a:chOff x="9344296" y="1562782"/>
            <a:chExt cx="1506583" cy="443042"/>
          </a:xfrm>
        </p:grpSpPr>
        <p:sp>
          <p:nvSpPr>
            <p:cNvPr id="611" name="Shape 611"/>
            <p:cNvSpPr/>
            <p:nvPr/>
          </p:nvSpPr>
          <p:spPr>
            <a:xfrm>
              <a:off x="9344296" y="1567542"/>
              <a:ext cx="1506583" cy="409305"/>
            </a:xfrm>
            <a:prstGeom prst="rect">
              <a:avLst/>
            </a:prstGeom>
            <a:solidFill>
              <a:srgbClr val="1A86BA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612" name="Shape 61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9456964" y="1562782"/>
              <a:ext cx="1293658" cy="4430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Shape 617"/>
          <p:cNvSpPr txBox="1"/>
          <p:nvPr>
            <p:ph idx="1" type="body"/>
          </p:nvPr>
        </p:nvSpPr>
        <p:spPr>
          <a:xfrm>
            <a:off x="828640" y="2288915"/>
            <a:ext cx="11263102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86BA"/>
              </a:buClr>
              <a:buSzPct val="100000"/>
              <a:buFont typeface="Arial"/>
              <a:buChar char="•"/>
            </a:pPr>
            <a:r>
              <a:rPr b="1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Synchronous:</a:t>
            </a: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Uses Bulk Synchronous Protocol.</a:t>
            </a: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A86BA"/>
              </a:buClr>
              <a:buSzPct val="1000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Aggregates gradients from all machines in each iteration before updating weight.</a:t>
            </a: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A86BA"/>
              </a:buClr>
              <a:buSzPct val="100000"/>
              <a:buFont typeface="Arial"/>
              <a:buChar char="•"/>
            </a:pPr>
            <a:r>
              <a:rPr b="1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Asynchronous</a:t>
            </a: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In this, each machine updates the weight independently</a:t>
            </a: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A86BA"/>
              </a:buClr>
              <a:buSzPct val="1000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Which one is better depends on many factors</a:t>
            </a: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A86BA"/>
              </a:buClr>
              <a:buSzPct val="1000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Asynchronous is usually faster than synchronous because there is sync.</a:t>
            </a: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A86BA"/>
              </a:buClr>
              <a:buSzPct val="1000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Synchronous guarantees convergence.</a:t>
            </a: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buClr>
                <a:srgbClr val="1A86BA"/>
              </a:buClr>
              <a:buSzPct val="1000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Convergence of Asynchronous is still an research topic.</a:t>
            </a:r>
          </a:p>
        </p:txBody>
      </p:sp>
      <p:grpSp>
        <p:nvGrpSpPr>
          <p:cNvPr id="618" name="Shape 618"/>
          <p:cNvGrpSpPr/>
          <p:nvPr/>
        </p:nvGrpSpPr>
        <p:grpSpPr>
          <a:xfrm>
            <a:off x="87085" y="413246"/>
            <a:ext cx="7465858" cy="927803"/>
            <a:chOff x="87085" y="506400"/>
            <a:chExt cx="7465858" cy="927803"/>
          </a:xfrm>
        </p:grpSpPr>
        <p:grpSp>
          <p:nvGrpSpPr>
            <p:cNvPr id="619" name="Shape 619"/>
            <p:cNvGrpSpPr/>
            <p:nvPr/>
          </p:nvGrpSpPr>
          <p:grpSpPr>
            <a:xfrm>
              <a:off x="87085" y="506400"/>
              <a:ext cx="3422468" cy="927803"/>
              <a:chOff x="87085" y="506400"/>
              <a:chExt cx="3422468" cy="927803"/>
            </a:xfrm>
          </p:grpSpPr>
          <p:sp>
            <p:nvSpPr>
              <p:cNvPr id="620" name="Shape 620"/>
              <p:cNvSpPr txBox="1"/>
              <p:nvPr/>
            </p:nvSpPr>
            <p:spPr>
              <a:xfrm>
                <a:off x="235132" y="506400"/>
                <a:ext cx="3274422" cy="927803"/>
              </a:xfrm>
              <a:prstGeom prst="rect">
                <a:avLst/>
              </a:prstGeom>
              <a:solidFill>
                <a:srgbClr val="1A86BA"/>
              </a:solidFill>
              <a:ln>
                <a:noFill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buClr>
                    <a:schemeClr val="lt1"/>
                  </a:buClr>
                  <a:buSzPct val="25000"/>
                  <a:buFont typeface="Calibri"/>
                  <a:buNone/>
                </a:pPr>
                <a:r>
                  <a:rPr lang="en-US" sz="44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Efficiency</a:t>
                </a:r>
              </a:p>
            </p:txBody>
          </p:sp>
          <p:sp>
            <p:nvSpPr>
              <p:cNvPr id="621" name="Shape 621"/>
              <p:cNvSpPr txBox="1"/>
              <p:nvPr/>
            </p:nvSpPr>
            <p:spPr>
              <a:xfrm>
                <a:off x="87085" y="506400"/>
                <a:ext cx="69667" cy="927803"/>
              </a:xfrm>
              <a:prstGeom prst="rect">
                <a:avLst/>
              </a:prstGeom>
              <a:solidFill>
                <a:srgbClr val="1A86BA"/>
              </a:solidFill>
              <a:ln>
                <a:noFill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buClr>
                    <a:schemeClr val="dk1"/>
                  </a:buClr>
                  <a:buFont typeface="Calibri"/>
                  <a:buNone/>
                </a:pPr>
                <a:r>
                  <a:t/>
                </a:r>
                <a:endParaRPr sz="4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descr="Play" id="622" name="Shape 62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587932" y="640789"/>
              <a:ext cx="659026" cy="6590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23" name="Shape 623"/>
            <p:cNvSpPr txBox="1"/>
            <p:nvPr/>
          </p:nvSpPr>
          <p:spPr>
            <a:xfrm>
              <a:off x="4325337" y="748283"/>
              <a:ext cx="3227606" cy="461664"/>
            </a:xfrm>
            <a:prstGeom prst="rect">
              <a:avLst/>
            </a:prstGeom>
            <a:solidFill>
              <a:srgbClr val="1A86BA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en-US" sz="2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Distributed Computing </a:t>
              </a:r>
            </a:p>
          </p:txBody>
        </p:sp>
      </p:grpSp>
      <p:sp>
        <p:nvSpPr>
          <p:cNvPr id="624" name="Shape 624"/>
          <p:cNvSpPr txBox="1"/>
          <p:nvPr/>
        </p:nvSpPr>
        <p:spPr>
          <a:xfrm>
            <a:off x="828640" y="1324241"/>
            <a:ext cx="8761412" cy="7069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7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b="1" lang="en-US" sz="28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Synchronous vs Asynchronous Stochastic Gradient Descent</a:t>
            </a:r>
          </a:p>
        </p:txBody>
      </p:sp>
      <p:pic>
        <p:nvPicPr>
          <p:cNvPr descr="Rocket" id="625" name="Shape 6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32303" y="496283"/>
            <a:ext cx="761726" cy="7617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26" name="Shape 626"/>
          <p:cNvGrpSpPr/>
          <p:nvPr/>
        </p:nvGrpSpPr>
        <p:grpSpPr>
          <a:xfrm>
            <a:off x="10685416" y="63358"/>
            <a:ext cx="1506583" cy="443042"/>
            <a:chOff x="9344296" y="1562782"/>
            <a:chExt cx="1506583" cy="443042"/>
          </a:xfrm>
        </p:grpSpPr>
        <p:sp>
          <p:nvSpPr>
            <p:cNvPr id="627" name="Shape 627"/>
            <p:cNvSpPr/>
            <p:nvPr/>
          </p:nvSpPr>
          <p:spPr>
            <a:xfrm>
              <a:off x="9344296" y="1567542"/>
              <a:ext cx="1506583" cy="409305"/>
            </a:xfrm>
            <a:prstGeom prst="rect">
              <a:avLst/>
            </a:prstGeom>
            <a:solidFill>
              <a:srgbClr val="1A86BA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628" name="Shape 62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9456964" y="1562782"/>
              <a:ext cx="1293658" cy="4430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Shape 633"/>
          <p:cNvSpPr txBox="1"/>
          <p:nvPr/>
        </p:nvSpPr>
        <p:spPr>
          <a:xfrm>
            <a:off x="235132" y="506400"/>
            <a:ext cx="4135699" cy="927803"/>
          </a:xfrm>
          <a:prstGeom prst="rect">
            <a:avLst/>
          </a:prstGeom>
          <a:solidFill>
            <a:srgbClr val="1A86BA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Calibri"/>
              <a:buNone/>
            </a:pPr>
            <a:r>
              <a:rPr lang="en-US" sz="374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Distributed Training</a:t>
            </a:r>
          </a:p>
        </p:txBody>
      </p:sp>
      <p:sp>
        <p:nvSpPr>
          <p:cNvPr id="634" name="Shape 634"/>
          <p:cNvSpPr txBox="1"/>
          <p:nvPr/>
        </p:nvSpPr>
        <p:spPr>
          <a:xfrm>
            <a:off x="87085" y="506400"/>
            <a:ext cx="69667" cy="927803"/>
          </a:xfrm>
          <a:prstGeom prst="rect">
            <a:avLst/>
          </a:prstGeom>
          <a:solidFill>
            <a:srgbClr val="1A86BA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</a:pPr>
            <a:r>
              <a:t/>
            </a:r>
            <a:endParaRPr sz="4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35" name="Shape 635"/>
          <p:cNvGrpSpPr/>
          <p:nvPr/>
        </p:nvGrpSpPr>
        <p:grpSpPr>
          <a:xfrm>
            <a:off x="10685416" y="63358"/>
            <a:ext cx="1506583" cy="443042"/>
            <a:chOff x="9344296" y="1562782"/>
            <a:chExt cx="1506583" cy="443042"/>
          </a:xfrm>
        </p:grpSpPr>
        <p:sp>
          <p:nvSpPr>
            <p:cNvPr id="636" name="Shape 636"/>
            <p:cNvSpPr/>
            <p:nvPr/>
          </p:nvSpPr>
          <p:spPr>
            <a:xfrm>
              <a:off x="9344296" y="1567542"/>
              <a:ext cx="1506583" cy="409305"/>
            </a:xfrm>
            <a:prstGeom prst="rect">
              <a:avLst/>
            </a:prstGeom>
            <a:solidFill>
              <a:srgbClr val="1A86BA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637" name="Shape 63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456964" y="1562782"/>
              <a:ext cx="1293658" cy="44304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38" name="Shape 6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542669"/>
            <a:ext cx="7149385" cy="4602098"/>
          </a:xfrm>
          <a:prstGeom prst="rect">
            <a:avLst/>
          </a:prstGeom>
          <a:noFill/>
          <a:ln>
            <a:noFill/>
          </a:ln>
        </p:spPr>
      </p:pic>
      <p:sp>
        <p:nvSpPr>
          <p:cNvPr id="639" name="Shape 639"/>
          <p:cNvSpPr txBox="1"/>
          <p:nvPr>
            <p:ph type="title"/>
          </p:nvPr>
        </p:nvSpPr>
        <p:spPr>
          <a:xfrm>
            <a:off x="7149385" y="1680847"/>
            <a:ext cx="5049106" cy="59504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b="0" i="0" lang="en-US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Throughput Results</a:t>
            </a:r>
          </a:p>
        </p:txBody>
      </p:sp>
      <p:sp>
        <p:nvSpPr>
          <p:cNvPr id="640" name="Shape 640"/>
          <p:cNvSpPr txBox="1"/>
          <p:nvPr/>
        </p:nvSpPr>
        <p:spPr>
          <a:xfrm>
            <a:off x="7035407" y="2414066"/>
            <a:ext cx="4815216" cy="24871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86BA"/>
              </a:buClr>
              <a:buSzPct val="100000"/>
              <a:buFont typeface="Arial"/>
              <a:buChar char="•"/>
            </a:pPr>
            <a:r>
              <a:rPr lang="en-US" sz="2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Scale to multi-machine with the same key-value store interface. </a:t>
            </a:r>
          </a:p>
          <a:p>
            <a:pPr indent="-285750" lvl="0" marL="28575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A86BA"/>
              </a:buClr>
              <a:buSzPct val="100000"/>
              <a:buFont typeface="Arial"/>
              <a:buChar char="•"/>
            </a:pPr>
            <a:r>
              <a:rPr lang="en-US" sz="2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2x faster than TensorFlow on &gt;10 4 GPU Machines</a:t>
            </a:r>
          </a:p>
          <a:p>
            <a:pPr indent="-285750" lvl="0" marL="285750" marR="0" rtl="0" algn="l">
              <a:lnSpc>
                <a:spcPct val="90000"/>
              </a:lnSpc>
              <a:spcBef>
                <a:spcPts val="1000"/>
              </a:spcBef>
              <a:buClr>
                <a:srgbClr val="1A86BA"/>
              </a:buClr>
              <a:buSzPct val="100000"/>
              <a:buFont typeface="Arial"/>
              <a:buChar char="•"/>
            </a:pPr>
            <a:r>
              <a:rPr lang="en-US" sz="2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74x acceleration on 10 machines with 8 GPUs in each machine</a:t>
            </a:r>
          </a:p>
        </p:txBody>
      </p:sp>
    </p:spTree>
  </p:cSld>
  <p:clrMapOvr>
    <a:masterClrMapping/>
  </p:clrMapOvr>
  <p:transition spd="slow">
    <p:push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 txBox="1"/>
          <p:nvPr/>
        </p:nvSpPr>
        <p:spPr>
          <a:xfrm>
            <a:off x="235132" y="506400"/>
            <a:ext cx="3274422" cy="927803"/>
          </a:xfrm>
          <a:prstGeom prst="rect">
            <a:avLst/>
          </a:prstGeom>
          <a:solidFill>
            <a:srgbClr val="1A86BA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Calibri"/>
              <a:buNone/>
            </a:pPr>
            <a:r>
              <a:rPr lang="en-US" sz="4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Motivation</a:t>
            </a:r>
          </a:p>
        </p:txBody>
      </p:sp>
      <p:sp>
        <p:nvSpPr>
          <p:cNvPr id="119" name="Shape 119"/>
          <p:cNvSpPr txBox="1"/>
          <p:nvPr/>
        </p:nvSpPr>
        <p:spPr>
          <a:xfrm>
            <a:off x="87085" y="506400"/>
            <a:ext cx="69667" cy="927803"/>
          </a:xfrm>
          <a:prstGeom prst="rect">
            <a:avLst/>
          </a:prstGeom>
          <a:solidFill>
            <a:srgbClr val="1A86BA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</a:pPr>
            <a:r>
              <a:t/>
            </a:r>
            <a:endParaRPr sz="4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0" name="Shape 120"/>
          <p:cNvGrpSpPr/>
          <p:nvPr/>
        </p:nvGrpSpPr>
        <p:grpSpPr>
          <a:xfrm>
            <a:off x="10685416" y="63358"/>
            <a:ext cx="1506583" cy="443042"/>
            <a:chOff x="9344296" y="1562782"/>
            <a:chExt cx="1506583" cy="443042"/>
          </a:xfrm>
        </p:grpSpPr>
        <p:sp>
          <p:nvSpPr>
            <p:cNvPr id="121" name="Shape 121"/>
            <p:cNvSpPr/>
            <p:nvPr/>
          </p:nvSpPr>
          <p:spPr>
            <a:xfrm>
              <a:off x="9344296" y="1567542"/>
              <a:ext cx="1506583" cy="409305"/>
            </a:xfrm>
            <a:prstGeom prst="rect">
              <a:avLst/>
            </a:prstGeom>
            <a:solidFill>
              <a:srgbClr val="1A86BA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22" name="Shape 12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456964" y="1562782"/>
              <a:ext cx="1293658" cy="44304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3" name="Shape 123"/>
          <p:cNvSpPr txBox="1"/>
          <p:nvPr/>
        </p:nvSpPr>
        <p:spPr>
          <a:xfrm>
            <a:off x="9787943" y="6550223"/>
            <a:ext cx="2404056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Images Source: Google Images</a:t>
            </a:r>
          </a:p>
        </p:txBody>
      </p:sp>
      <p:pic>
        <p:nvPicPr>
          <p:cNvPr id="124" name="Shape 124"/>
          <p:cNvPicPr preferRelativeResize="0"/>
          <p:nvPr>
            <p:ph idx="4294967295" type="body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4047" y="2230374"/>
            <a:ext cx="10515599" cy="1423987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Shape 125"/>
          <p:cNvSpPr txBox="1"/>
          <p:nvPr/>
        </p:nvSpPr>
        <p:spPr>
          <a:xfrm>
            <a:off x="289995" y="1670923"/>
            <a:ext cx="8588828" cy="4870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b="1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State-of-the-art networks have tens to hundreds layers</a:t>
            </a:r>
          </a:p>
        </p:txBody>
      </p:sp>
      <p:sp>
        <p:nvSpPr>
          <p:cNvPr id="126" name="Shape 126"/>
          <p:cNvSpPr txBox="1"/>
          <p:nvPr/>
        </p:nvSpPr>
        <p:spPr>
          <a:xfrm>
            <a:off x="289995" y="3310128"/>
            <a:ext cx="9991581" cy="29992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86BA"/>
              </a:buClr>
              <a:buFont typeface="Arial"/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A86BA"/>
              </a:buClr>
              <a:buSzPct val="1000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Hard to define the network </a:t>
            </a:r>
          </a:p>
          <a:p>
            <a:pPr indent="-285750" lvl="1" marL="74295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A86BA"/>
              </a:buClr>
              <a:buSzPct val="100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definition of the inception network has &gt;1k lines of codes in Caffe</a:t>
            </a:r>
          </a:p>
          <a:p>
            <a:pPr indent="-285750" lvl="0" marL="28575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A86BA"/>
              </a:buClr>
              <a:buSzPct val="1000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single image requires billions floating-point operations</a:t>
            </a:r>
          </a:p>
          <a:p>
            <a:pPr indent="-285750" lvl="1" marL="74295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A86BA"/>
              </a:buClr>
              <a:buSzPct val="100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Intel i7 ~500 GFLOPS</a:t>
            </a:r>
          </a:p>
          <a:p>
            <a:pPr indent="-285750" lvl="1" marL="74295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A86BA"/>
              </a:buClr>
              <a:buSzPct val="100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Nvidia Titan X: ~5 TFLOPS </a:t>
            </a:r>
          </a:p>
          <a:p>
            <a:pPr indent="-285750" lvl="0" marL="285750" marR="0" rtl="0" algn="l">
              <a:lnSpc>
                <a:spcPct val="90000"/>
              </a:lnSpc>
              <a:spcBef>
                <a:spcPts val="1000"/>
              </a:spcBef>
              <a:buClr>
                <a:srgbClr val="1A86BA"/>
              </a:buClr>
              <a:buSzPct val="1000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Memory consumption is linear with number of layers</a:t>
            </a:r>
          </a:p>
        </p:txBody>
      </p:sp>
    </p:spTree>
  </p:cSld>
  <p:clrMapOvr>
    <a:masterClrMapping/>
  </p:clrMapOvr>
  <p:transition spd="slow">
    <p:push/>
  </p:transition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Shape 645"/>
          <p:cNvSpPr txBox="1"/>
          <p:nvPr>
            <p:ph type="title"/>
          </p:nvPr>
        </p:nvSpPr>
        <p:spPr>
          <a:xfrm>
            <a:off x="6227064" y="1728216"/>
            <a:ext cx="5330950" cy="78282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b="1" i="0" lang="en-US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Results</a:t>
            </a:r>
          </a:p>
        </p:txBody>
      </p:sp>
      <p:sp>
        <p:nvSpPr>
          <p:cNvPr id="646" name="Shape 646"/>
          <p:cNvSpPr txBox="1"/>
          <p:nvPr/>
        </p:nvSpPr>
        <p:spPr>
          <a:xfrm>
            <a:off x="235132" y="506400"/>
            <a:ext cx="3274422" cy="927803"/>
          </a:xfrm>
          <a:prstGeom prst="rect">
            <a:avLst/>
          </a:prstGeom>
          <a:solidFill>
            <a:srgbClr val="1A86BA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Calibri"/>
              <a:buNone/>
            </a:pPr>
            <a:r>
              <a:rPr lang="en-US" sz="4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Efficiency</a:t>
            </a:r>
          </a:p>
        </p:txBody>
      </p:sp>
      <p:sp>
        <p:nvSpPr>
          <p:cNvPr id="647" name="Shape 647"/>
          <p:cNvSpPr txBox="1"/>
          <p:nvPr/>
        </p:nvSpPr>
        <p:spPr>
          <a:xfrm>
            <a:off x="87085" y="506400"/>
            <a:ext cx="69667" cy="927803"/>
          </a:xfrm>
          <a:prstGeom prst="rect">
            <a:avLst/>
          </a:prstGeom>
          <a:solidFill>
            <a:srgbClr val="1A86BA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</a:pPr>
            <a:r>
              <a:t/>
            </a:r>
            <a:endParaRPr sz="4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48" name="Shape 648"/>
          <p:cNvGrpSpPr/>
          <p:nvPr/>
        </p:nvGrpSpPr>
        <p:grpSpPr>
          <a:xfrm>
            <a:off x="10685416" y="63358"/>
            <a:ext cx="1506583" cy="443042"/>
            <a:chOff x="9344296" y="1562782"/>
            <a:chExt cx="1506583" cy="443042"/>
          </a:xfrm>
        </p:grpSpPr>
        <p:sp>
          <p:nvSpPr>
            <p:cNvPr id="649" name="Shape 649"/>
            <p:cNvSpPr/>
            <p:nvPr/>
          </p:nvSpPr>
          <p:spPr>
            <a:xfrm>
              <a:off x="9344296" y="1567542"/>
              <a:ext cx="1506583" cy="409305"/>
            </a:xfrm>
            <a:prstGeom prst="rect">
              <a:avLst/>
            </a:prstGeom>
            <a:solidFill>
              <a:srgbClr val="1A86BA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650" name="Shape 65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456964" y="1562782"/>
              <a:ext cx="1293658" cy="44304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Play" id="651" name="Shape 6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87932" y="640789"/>
            <a:ext cx="659026" cy="659026"/>
          </a:xfrm>
          <a:prstGeom prst="rect">
            <a:avLst/>
          </a:prstGeom>
          <a:noFill/>
          <a:ln>
            <a:noFill/>
          </a:ln>
        </p:spPr>
      </p:pic>
      <p:sp>
        <p:nvSpPr>
          <p:cNvPr id="652" name="Shape 652"/>
          <p:cNvSpPr txBox="1"/>
          <p:nvPr/>
        </p:nvSpPr>
        <p:spPr>
          <a:xfrm>
            <a:off x="4325337" y="748283"/>
            <a:ext cx="3227606" cy="461664"/>
          </a:xfrm>
          <a:prstGeom prst="rect">
            <a:avLst/>
          </a:prstGeom>
          <a:solidFill>
            <a:srgbClr val="1A86BA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Distributed Experiments</a:t>
            </a:r>
          </a:p>
        </p:txBody>
      </p:sp>
      <p:pic>
        <p:nvPicPr>
          <p:cNvPr descr="Rocket" id="653" name="Shape 65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550591" y="589437"/>
            <a:ext cx="761726" cy="761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54" name="Shape 65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865021" y="1860494"/>
            <a:ext cx="2847975" cy="61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5" name="Shape 65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21920" y="1935836"/>
            <a:ext cx="5548663" cy="1150717"/>
          </a:xfrm>
          <a:prstGeom prst="rect">
            <a:avLst/>
          </a:prstGeom>
          <a:noFill/>
          <a:ln>
            <a:noFill/>
          </a:ln>
        </p:spPr>
      </p:pic>
      <p:pic>
        <p:nvPicPr>
          <p:cNvPr id="656" name="Shape 65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7085" y="3660091"/>
            <a:ext cx="5583498" cy="153705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lay" id="657" name="Shape 65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 rot="5400000">
            <a:off x="2637194" y="3069768"/>
            <a:ext cx="659026" cy="659026"/>
          </a:xfrm>
          <a:prstGeom prst="rect">
            <a:avLst/>
          </a:prstGeom>
          <a:noFill/>
          <a:ln>
            <a:noFill/>
          </a:ln>
        </p:spPr>
      </p:pic>
      <p:sp>
        <p:nvSpPr>
          <p:cNvPr id="658" name="Shape 658"/>
          <p:cNvSpPr txBox="1"/>
          <p:nvPr>
            <p:ph idx="1" type="body"/>
          </p:nvPr>
        </p:nvSpPr>
        <p:spPr>
          <a:xfrm>
            <a:off x="6227064" y="2511041"/>
            <a:ext cx="5964936" cy="15488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342900" lvl="0" marL="34290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1A86BA"/>
              </a:buClr>
              <a:buSzPct val="102000"/>
              <a:buFont typeface="Arial"/>
              <a:buChar char="•"/>
            </a:pPr>
            <a:r>
              <a:rPr b="0" i="0" lang="en-US" sz="204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ImageNet with 1.2m images and 1000 classes.</a:t>
            </a:r>
          </a:p>
          <a:p>
            <a:pPr indent="-342900" lvl="0" marL="342900" marR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1A86BA"/>
              </a:buClr>
              <a:buSzPct val="102000"/>
              <a:buFont typeface="Arial"/>
              <a:buChar char="•"/>
            </a:pPr>
            <a:r>
              <a:rPr b="0" i="0" lang="en-US" sz="204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Amazon EC2 GPU instance, 4 GPUs per machine</a:t>
            </a:r>
          </a:p>
          <a:p>
            <a:pPr indent="-342900" lvl="0" marL="342900" marR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1A86BA"/>
              </a:buClr>
              <a:buSzPct val="102000"/>
              <a:buFont typeface="Arial"/>
              <a:buChar char="•"/>
            </a:pPr>
            <a:r>
              <a:rPr b="0" i="0" lang="en-US" sz="204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Google Inception Network.</a:t>
            </a:r>
          </a:p>
          <a:p>
            <a:pPr indent="-342900" lvl="0" marL="342900" marR="0" rtl="0" algn="l">
              <a:lnSpc>
                <a:spcPct val="70000"/>
              </a:lnSpc>
              <a:spcBef>
                <a:spcPts val="1000"/>
              </a:spcBef>
              <a:buClr>
                <a:srgbClr val="1A86BA"/>
              </a:buClr>
              <a:buSzPct val="102000"/>
              <a:buFont typeface="Arial"/>
              <a:buChar char="•"/>
            </a:pPr>
            <a:r>
              <a:rPr b="0" i="0" lang="en-US" sz="204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average cost of a data pass is 14K and 1.4K sec on a 1 machine and 10 machines respectively</a:t>
            </a:r>
          </a:p>
        </p:txBody>
      </p:sp>
      <p:sp>
        <p:nvSpPr>
          <p:cNvPr id="659" name="Shape 659"/>
          <p:cNvSpPr txBox="1"/>
          <p:nvPr/>
        </p:nvSpPr>
        <p:spPr>
          <a:xfrm rot="-5400000">
            <a:off x="5830539" y="4779670"/>
            <a:ext cx="1200329" cy="461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Hour</a:t>
            </a:r>
          </a:p>
        </p:txBody>
      </p:sp>
      <p:sp>
        <p:nvSpPr>
          <p:cNvPr id="660" name="Shape 660"/>
          <p:cNvSpPr txBox="1"/>
          <p:nvPr/>
        </p:nvSpPr>
        <p:spPr>
          <a:xfrm>
            <a:off x="7141464" y="6242607"/>
            <a:ext cx="1700783" cy="461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Number of GPUs</a:t>
            </a:r>
          </a:p>
        </p:txBody>
      </p:sp>
      <p:sp>
        <p:nvSpPr>
          <p:cNvPr id="661" name="Shape 661"/>
          <p:cNvSpPr txBox="1"/>
          <p:nvPr/>
        </p:nvSpPr>
        <p:spPr>
          <a:xfrm>
            <a:off x="10104119" y="4923138"/>
            <a:ext cx="2087879" cy="461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Time for one Epoch.</a:t>
            </a:r>
          </a:p>
        </p:txBody>
      </p:sp>
      <p:pic>
        <p:nvPicPr>
          <p:cNvPr descr="Play" id="662" name="Shape 66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 rot="10800000">
            <a:off x="9776278" y="4960902"/>
            <a:ext cx="396127" cy="396127"/>
          </a:xfrm>
          <a:prstGeom prst="rect">
            <a:avLst/>
          </a:prstGeom>
          <a:noFill/>
          <a:ln>
            <a:noFill/>
          </a:ln>
        </p:spPr>
      </p:pic>
      <p:pic>
        <p:nvPicPr>
          <p:cNvPr id="663" name="Shape 66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6539612" y="4108512"/>
            <a:ext cx="3224764" cy="209091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64" name="Shape 664"/>
          <p:cNvGrpSpPr/>
          <p:nvPr/>
        </p:nvGrpSpPr>
        <p:grpSpPr>
          <a:xfrm>
            <a:off x="132205" y="1522095"/>
            <a:ext cx="5892009" cy="5413008"/>
            <a:chOff x="132205" y="1522095"/>
            <a:chExt cx="5892009" cy="5413008"/>
          </a:xfrm>
        </p:grpSpPr>
        <p:pic>
          <p:nvPicPr>
            <p:cNvPr id="665" name="Shape 665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132205" y="1522095"/>
              <a:ext cx="5892009" cy="48499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66" name="Shape 666"/>
            <p:cNvSpPr txBox="1"/>
            <p:nvPr/>
          </p:nvSpPr>
          <p:spPr>
            <a:xfrm>
              <a:off x="1114285" y="6473439"/>
              <a:ext cx="3704844" cy="46166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US" sz="1800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validation accuracy vs epoch</a:t>
              </a:r>
            </a:p>
          </p:txBody>
        </p:sp>
      </p:grpSp>
      <p:sp>
        <p:nvSpPr>
          <p:cNvPr id="667" name="Shape 667"/>
          <p:cNvSpPr txBox="1"/>
          <p:nvPr/>
        </p:nvSpPr>
        <p:spPr>
          <a:xfrm rot="-5400000">
            <a:off x="-455216" y="3436824"/>
            <a:ext cx="1200329" cy="461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accuracy</a:t>
            </a:r>
          </a:p>
        </p:txBody>
      </p:sp>
      <p:sp>
        <p:nvSpPr>
          <p:cNvPr id="668" name="Shape 668"/>
          <p:cNvSpPr txBox="1"/>
          <p:nvPr/>
        </p:nvSpPr>
        <p:spPr>
          <a:xfrm>
            <a:off x="4858214" y="5961071"/>
            <a:ext cx="1700783" cy="461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epochs</a:t>
            </a:r>
          </a:p>
        </p:txBody>
      </p:sp>
    </p:spTree>
  </p:cSld>
  <p:clrMapOvr>
    <a:masterClrMapping/>
  </p:clrMapOvr>
  <p:transition spd="slow">
    <p:push/>
  </p:transition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Shape 673"/>
          <p:cNvSpPr txBox="1"/>
          <p:nvPr/>
        </p:nvSpPr>
        <p:spPr>
          <a:xfrm flipH="1" rot="10800000">
            <a:off x="5836689" y="1614801"/>
            <a:ext cx="75435" cy="4703625"/>
          </a:xfrm>
          <a:prstGeom prst="rect">
            <a:avLst/>
          </a:prstGeom>
          <a:solidFill>
            <a:srgbClr val="D0CECE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</a:pPr>
            <a:r>
              <a:t/>
            </a:r>
            <a:endParaRPr sz="4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4" name="Shape 674"/>
          <p:cNvSpPr txBox="1"/>
          <p:nvPr/>
        </p:nvSpPr>
        <p:spPr>
          <a:xfrm rot="10800000">
            <a:off x="8841926" y="3956873"/>
            <a:ext cx="64330" cy="2297621"/>
          </a:xfrm>
          <a:prstGeom prst="rect">
            <a:avLst/>
          </a:prstGeom>
          <a:solidFill>
            <a:srgbClr val="D0CECE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</a:pPr>
            <a:r>
              <a:t/>
            </a:r>
            <a:endParaRPr sz="4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5" name="Shape 675"/>
          <p:cNvSpPr txBox="1"/>
          <p:nvPr/>
        </p:nvSpPr>
        <p:spPr>
          <a:xfrm flipH="1" rot="10800000">
            <a:off x="2075688" y="2298697"/>
            <a:ext cx="45719" cy="3458089"/>
          </a:xfrm>
          <a:prstGeom prst="rect">
            <a:avLst/>
          </a:prstGeom>
          <a:solidFill>
            <a:srgbClr val="D0CECE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</a:pPr>
            <a:r>
              <a:t/>
            </a:r>
            <a:endParaRPr sz="4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6" name="Shape 676"/>
          <p:cNvSpPr txBox="1"/>
          <p:nvPr/>
        </p:nvSpPr>
        <p:spPr>
          <a:xfrm>
            <a:off x="235132" y="506400"/>
            <a:ext cx="3274422" cy="927803"/>
          </a:xfrm>
          <a:prstGeom prst="rect">
            <a:avLst/>
          </a:prstGeom>
          <a:solidFill>
            <a:srgbClr val="1A86BA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Calibri"/>
              <a:buNone/>
            </a:pPr>
            <a:r>
              <a:rPr lang="en-US" sz="4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Highlights</a:t>
            </a:r>
          </a:p>
        </p:txBody>
      </p:sp>
      <p:sp>
        <p:nvSpPr>
          <p:cNvPr id="677" name="Shape 677"/>
          <p:cNvSpPr txBox="1"/>
          <p:nvPr/>
        </p:nvSpPr>
        <p:spPr>
          <a:xfrm>
            <a:off x="87085" y="506400"/>
            <a:ext cx="69667" cy="927803"/>
          </a:xfrm>
          <a:prstGeom prst="rect">
            <a:avLst/>
          </a:prstGeom>
          <a:solidFill>
            <a:srgbClr val="1A86BA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</a:pPr>
            <a:r>
              <a:t/>
            </a:r>
            <a:endParaRPr sz="4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78" name="Shape 678"/>
          <p:cNvGrpSpPr/>
          <p:nvPr/>
        </p:nvGrpSpPr>
        <p:grpSpPr>
          <a:xfrm>
            <a:off x="10685416" y="63358"/>
            <a:ext cx="1506583" cy="443042"/>
            <a:chOff x="9344296" y="1562782"/>
            <a:chExt cx="1506583" cy="443042"/>
          </a:xfrm>
        </p:grpSpPr>
        <p:sp>
          <p:nvSpPr>
            <p:cNvPr id="679" name="Shape 679"/>
            <p:cNvSpPr/>
            <p:nvPr/>
          </p:nvSpPr>
          <p:spPr>
            <a:xfrm>
              <a:off x="9344296" y="1567542"/>
              <a:ext cx="1506583" cy="409305"/>
            </a:xfrm>
            <a:prstGeom prst="rect">
              <a:avLst/>
            </a:prstGeom>
            <a:solidFill>
              <a:srgbClr val="1A86BA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680" name="Shape 68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456964" y="1562782"/>
              <a:ext cx="1293658" cy="44304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81" name="Shape 681"/>
          <p:cNvGrpSpPr/>
          <p:nvPr/>
        </p:nvGrpSpPr>
        <p:grpSpPr>
          <a:xfrm>
            <a:off x="1828761" y="2230703"/>
            <a:ext cx="4453127" cy="2796367"/>
            <a:chOff x="1282990" y="1847088"/>
            <a:chExt cx="4453127" cy="2796367"/>
          </a:xfrm>
        </p:grpSpPr>
        <p:sp>
          <p:nvSpPr>
            <p:cNvPr id="682" name="Shape 682"/>
            <p:cNvSpPr/>
            <p:nvPr/>
          </p:nvSpPr>
          <p:spPr>
            <a:xfrm>
              <a:off x="1282990" y="1847088"/>
              <a:ext cx="4453127" cy="530351"/>
            </a:xfrm>
            <a:prstGeom prst="round2DiagRect">
              <a:avLst>
                <a:gd fmla="val 16667" name="adj1"/>
                <a:gd fmla="val 0" name="adj2"/>
              </a:avLst>
            </a:prstGeom>
            <a:solidFill>
              <a:srgbClr val="C9C9C9"/>
            </a:solidFill>
            <a:ln>
              <a:noFill/>
            </a:ln>
            <a:effectLst>
              <a:outerShdw blurRad="50799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en-US" sz="2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Mixed Programming API </a:t>
              </a:r>
            </a:p>
          </p:txBody>
        </p:sp>
        <p:sp>
          <p:nvSpPr>
            <p:cNvPr id="683" name="Shape 683"/>
            <p:cNvSpPr/>
            <p:nvPr/>
          </p:nvSpPr>
          <p:spPr>
            <a:xfrm>
              <a:off x="1282990" y="2604330"/>
              <a:ext cx="4453127" cy="530351"/>
            </a:xfrm>
            <a:prstGeom prst="round2DiagRect">
              <a:avLst>
                <a:gd fmla="val 16667" name="adj1"/>
                <a:gd fmla="val 0" name="adj2"/>
              </a:avLst>
            </a:prstGeom>
            <a:solidFill>
              <a:srgbClr val="C9C9C9"/>
            </a:solidFill>
            <a:ln>
              <a:noFill/>
            </a:ln>
            <a:effectLst>
              <a:outerShdw blurRad="50799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en-US" sz="2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Auto Parallel Scheduling </a:t>
              </a:r>
            </a:p>
          </p:txBody>
        </p:sp>
        <p:sp>
          <p:nvSpPr>
            <p:cNvPr id="684" name="Shape 684"/>
            <p:cNvSpPr/>
            <p:nvPr/>
          </p:nvSpPr>
          <p:spPr>
            <a:xfrm>
              <a:off x="1282990" y="3358717"/>
              <a:ext cx="4453127" cy="530351"/>
            </a:xfrm>
            <a:prstGeom prst="round2DiagRect">
              <a:avLst>
                <a:gd fmla="val 16667" name="adj1"/>
                <a:gd fmla="val 0" name="adj2"/>
              </a:avLst>
            </a:prstGeom>
            <a:solidFill>
              <a:srgbClr val="C9C9C9"/>
            </a:solidFill>
            <a:ln>
              <a:noFill/>
            </a:ln>
            <a:effectLst>
              <a:outerShdw blurRad="50799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en-US" sz="2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Distributed Computing </a:t>
              </a:r>
            </a:p>
          </p:txBody>
        </p:sp>
        <p:sp>
          <p:nvSpPr>
            <p:cNvPr id="685" name="Shape 685"/>
            <p:cNvSpPr/>
            <p:nvPr/>
          </p:nvSpPr>
          <p:spPr>
            <a:xfrm>
              <a:off x="1282990" y="4113103"/>
              <a:ext cx="4453127" cy="530351"/>
            </a:xfrm>
            <a:prstGeom prst="round2DiagRect">
              <a:avLst>
                <a:gd fmla="val 16667" name="adj1"/>
                <a:gd fmla="val 0" name="adj2"/>
              </a:avLst>
            </a:prstGeom>
            <a:solidFill>
              <a:srgbClr val="4FACEB"/>
            </a:solidFill>
            <a:ln>
              <a:noFill/>
            </a:ln>
            <a:effectLst>
              <a:outerShdw blurRad="50799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en-US" sz="2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Language Supports</a:t>
              </a:r>
            </a:p>
          </p:txBody>
        </p:sp>
      </p:grpSp>
      <p:sp>
        <p:nvSpPr>
          <p:cNvPr id="686" name="Shape 686"/>
          <p:cNvSpPr/>
          <p:nvPr/>
        </p:nvSpPr>
        <p:spPr>
          <a:xfrm>
            <a:off x="2581763" y="584912"/>
            <a:ext cx="676655" cy="659026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gradFill>
            <a:gsLst>
              <a:gs pos="0">
                <a:srgbClr val="FFFF00"/>
              </a:gs>
              <a:gs pos="26000">
                <a:srgbClr val="FFFF00"/>
              </a:gs>
              <a:gs pos="39000">
                <a:srgbClr val="E2AA00"/>
              </a:gs>
              <a:gs pos="52999">
                <a:srgbClr val="BF9000"/>
              </a:gs>
              <a:gs pos="97000">
                <a:srgbClr val="B28600"/>
              </a:gs>
              <a:gs pos="100000">
                <a:srgbClr val="B28600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87" name="Shape 687"/>
          <p:cNvGrpSpPr/>
          <p:nvPr/>
        </p:nvGrpSpPr>
        <p:grpSpPr>
          <a:xfrm>
            <a:off x="365334" y="5891562"/>
            <a:ext cx="3063666" cy="769441"/>
            <a:chOff x="4246958" y="544654"/>
            <a:chExt cx="2874430" cy="769441"/>
          </a:xfrm>
        </p:grpSpPr>
        <p:sp>
          <p:nvSpPr>
            <p:cNvPr id="688" name="Shape 688"/>
            <p:cNvSpPr txBox="1"/>
            <p:nvPr/>
          </p:nvSpPr>
          <p:spPr>
            <a:xfrm>
              <a:off x="4246958" y="544654"/>
              <a:ext cx="2830497" cy="769441"/>
            </a:xfrm>
            <a:prstGeom prst="rect">
              <a:avLst/>
            </a:prstGeom>
            <a:solidFill>
              <a:srgbClr val="1A86BA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US" sz="4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Flexibility</a:t>
              </a:r>
            </a:p>
          </p:txBody>
        </p:sp>
        <p:pic>
          <p:nvPicPr>
            <p:cNvPr descr="Flag" id="689" name="Shape 68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434223" y="612650"/>
              <a:ext cx="687165" cy="68716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90" name="Shape 690"/>
          <p:cNvSpPr txBox="1"/>
          <p:nvPr/>
        </p:nvSpPr>
        <p:spPr>
          <a:xfrm rot="5400000">
            <a:off x="1866027" y="4262043"/>
            <a:ext cx="45903" cy="3016841"/>
          </a:xfrm>
          <a:prstGeom prst="rect">
            <a:avLst/>
          </a:prstGeom>
          <a:solidFill>
            <a:srgbClr val="D0CECE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</a:pPr>
            <a:r>
              <a:t/>
            </a:r>
            <a:endParaRPr sz="4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91" name="Shape 691"/>
          <p:cNvGrpSpPr/>
          <p:nvPr/>
        </p:nvGrpSpPr>
        <p:grpSpPr>
          <a:xfrm>
            <a:off x="5575535" y="5377778"/>
            <a:ext cx="4453127" cy="1163559"/>
            <a:chOff x="5183176" y="5047373"/>
            <a:chExt cx="4453127" cy="1163559"/>
          </a:xfrm>
        </p:grpSpPr>
        <p:sp>
          <p:nvSpPr>
            <p:cNvPr id="692" name="Shape 692"/>
            <p:cNvSpPr/>
            <p:nvPr/>
          </p:nvSpPr>
          <p:spPr>
            <a:xfrm>
              <a:off x="5183176" y="5047373"/>
              <a:ext cx="4453127" cy="530351"/>
            </a:xfrm>
            <a:prstGeom prst="round2DiagRect">
              <a:avLst>
                <a:gd fmla="val 16667" name="adj1"/>
                <a:gd fmla="val 0" name="adj2"/>
              </a:avLst>
            </a:prstGeom>
            <a:solidFill>
              <a:srgbClr val="C9C9C9"/>
            </a:solidFill>
            <a:ln>
              <a:noFill/>
            </a:ln>
            <a:effectLst>
              <a:outerShdw blurRad="50799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en-US" sz="2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Memory Optimization</a:t>
              </a:r>
            </a:p>
          </p:txBody>
        </p:sp>
        <p:sp>
          <p:nvSpPr>
            <p:cNvPr id="693" name="Shape 693"/>
            <p:cNvSpPr/>
            <p:nvPr/>
          </p:nvSpPr>
          <p:spPr>
            <a:xfrm>
              <a:off x="5183176" y="5680580"/>
              <a:ext cx="4453127" cy="530351"/>
            </a:xfrm>
            <a:prstGeom prst="round2DiagRect">
              <a:avLst>
                <a:gd fmla="val 16667" name="adj1"/>
                <a:gd fmla="val 0" name="adj2"/>
              </a:avLst>
            </a:prstGeom>
            <a:solidFill>
              <a:srgbClr val="C9C9C9"/>
            </a:solidFill>
            <a:ln>
              <a:noFill/>
            </a:ln>
            <a:effectLst>
              <a:outerShdw blurRad="50799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en-US" sz="2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Runs Everywhere</a:t>
              </a:r>
            </a:p>
          </p:txBody>
        </p:sp>
      </p:grpSp>
      <p:grpSp>
        <p:nvGrpSpPr>
          <p:cNvPr id="694" name="Shape 694"/>
          <p:cNvGrpSpPr/>
          <p:nvPr/>
        </p:nvGrpSpPr>
        <p:grpSpPr>
          <a:xfrm>
            <a:off x="5259761" y="706625"/>
            <a:ext cx="3246934" cy="915133"/>
            <a:chOff x="4311835" y="714000"/>
            <a:chExt cx="3246934" cy="915133"/>
          </a:xfrm>
        </p:grpSpPr>
        <p:sp>
          <p:nvSpPr>
            <p:cNvPr id="695" name="Shape 695"/>
            <p:cNvSpPr txBox="1"/>
            <p:nvPr/>
          </p:nvSpPr>
          <p:spPr>
            <a:xfrm rot="5400000">
              <a:off x="5912442" y="-17193"/>
              <a:ext cx="45718" cy="3246934"/>
            </a:xfrm>
            <a:prstGeom prst="rect">
              <a:avLst/>
            </a:prstGeom>
            <a:solidFill>
              <a:srgbClr val="D0CECE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buClr>
                  <a:schemeClr val="dk1"/>
                </a:buClr>
                <a:buFont typeface="Calibri"/>
                <a:buNone/>
              </a:pPr>
              <a:r>
                <a:t/>
              </a:r>
              <a:endParaRPr sz="4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96" name="Shape 696"/>
            <p:cNvGrpSpPr/>
            <p:nvPr/>
          </p:nvGrpSpPr>
          <p:grpSpPr>
            <a:xfrm>
              <a:off x="4323323" y="714000"/>
              <a:ext cx="3122943" cy="769441"/>
              <a:chOff x="4323323" y="714000"/>
              <a:chExt cx="3122943" cy="769441"/>
            </a:xfrm>
          </p:grpSpPr>
          <p:sp>
            <p:nvSpPr>
              <p:cNvPr id="697" name="Shape 697"/>
              <p:cNvSpPr txBox="1"/>
              <p:nvPr/>
            </p:nvSpPr>
            <p:spPr>
              <a:xfrm>
                <a:off x="4323323" y="714000"/>
                <a:ext cx="3122943" cy="769441"/>
              </a:xfrm>
              <a:prstGeom prst="rect">
                <a:avLst/>
              </a:prstGeom>
              <a:solidFill>
                <a:srgbClr val="1A86BA"/>
              </a:solidFill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SzPct val="25000"/>
                  <a:buNone/>
                </a:pPr>
                <a:r>
                  <a:rPr lang="en-US" sz="44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Efficiency</a:t>
                </a:r>
              </a:p>
            </p:txBody>
          </p:sp>
          <p:pic>
            <p:nvPicPr>
              <p:cNvPr descr="Rocket" id="698" name="Shape 698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6675959" y="718829"/>
                <a:ext cx="761726" cy="76172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699" name="Shape 699"/>
          <p:cNvGrpSpPr/>
          <p:nvPr/>
        </p:nvGrpSpPr>
        <p:grpSpPr>
          <a:xfrm>
            <a:off x="8090259" y="3011477"/>
            <a:ext cx="3301197" cy="947664"/>
            <a:chOff x="6883228" y="2965168"/>
            <a:chExt cx="3301197" cy="947664"/>
          </a:xfrm>
        </p:grpSpPr>
        <p:sp>
          <p:nvSpPr>
            <p:cNvPr id="700" name="Shape 700"/>
            <p:cNvSpPr txBox="1"/>
            <p:nvPr/>
          </p:nvSpPr>
          <p:spPr>
            <a:xfrm rot="5400000">
              <a:off x="8493674" y="2256668"/>
              <a:ext cx="45718" cy="3266610"/>
            </a:xfrm>
            <a:prstGeom prst="rect">
              <a:avLst/>
            </a:prstGeom>
            <a:solidFill>
              <a:srgbClr val="D0CECE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buClr>
                  <a:schemeClr val="dk1"/>
                </a:buClr>
                <a:buFont typeface="Calibri"/>
                <a:buNone/>
              </a:pPr>
              <a:r>
                <a:t/>
              </a:r>
              <a:endParaRPr sz="4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01" name="Shape 701"/>
            <p:cNvGrpSpPr/>
            <p:nvPr/>
          </p:nvGrpSpPr>
          <p:grpSpPr>
            <a:xfrm>
              <a:off x="6883228" y="2965168"/>
              <a:ext cx="3301197" cy="828734"/>
              <a:chOff x="6883228" y="2965168"/>
              <a:chExt cx="3301197" cy="828734"/>
            </a:xfrm>
          </p:grpSpPr>
          <p:sp>
            <p:nvSpPr>
              <p:cNvPr id="702" name="Shape 702"/>
              <p:cNvSpPr txBox="1"/>
              <p:nvPr/>
            </p:nvSpPr>
            <p:spPr>
              <a:xfrm>
                <a:off x="6883228" y="2994816"/>
                <a:ext cx="3266610" cy="769441"/>
              </a:xfrm>
              <a:prstGeom prst="rect">
                <a:avLst/>
              </a:prstGeom>
              <a:solidFill>
                <a:srgbClr val="1A86BA"/>
              </a:solidFill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SzPct val="25000"/>
                  <a:buNone/>
                </a:pPr>
                <a:r>
                  <a:rPr lang="en-US" sz="44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Portability</a:t>
                </a:r>
              </a:p>
            </p:txBody>
          </p:sp>
          <p:pic>
            <p:nvPicPr>
              <p:cNvPr descr="Box" id="703" name="Shape 703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9355692" y="2965168"/>
                <a:ext cx="828734" cy="828734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704" name="Shape 704"/>
              <p:cNvSpPr txBox="1"/>
              <p:nvPr/>
            </p:nvSpPr>
            <p:spPr>
              <a:xfrm flipH="1" rot="10800000">
                <a:off x="9355692" y="2994814"/>
                <a:ext cx="45718" cy="769441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buClr>
                    <a:schemeClr val="dk1"/>
                  </a:buClr>
                  <a:buFont typeface="Calibri"/>
                  <a:buNone/>
                </a:pPr>
                <a:r>
                  <a:t/>
                </a:r>
                <a:endParaRPr sz="4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705" name="Shape 705"/>
          <p:cNvSpPr txBox="1"/>
          <p:nvPr/>
        </p:nvSpPr>
        <p:spPr>
          <a:xfrm flipH="1" rot="10800000">
            <a:off x="2673734" y="5891562"/>
            <a:ext cx="45718" cy="76944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</a:pPr>
            <a:r>
              <a:t/>
            </a:r>
            <a:endParaRPr sz="4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6" name="Shape 706"/>
          <p:cNvSpPr txBox="1"/>
          <p:nvPr/>
        </p:nvSpPr>
        <p:spPr>
          <a:xfrm flipH="1" rot="10800000">
            <a:off x="7569586" y="706624"/>
            <a:ext cx="45718" cy="76944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</a:pPr>
            <a:r>
              <a:t/>
            </a:r>
            <a:endParaRPr sz="4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push/>
  </p:transition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Shape 711"/>
          <p:cNvSpPr txBox="1"/>
          <p:nvPr/>
        </p:nvSpPr>
        <p:spPr>
          <a:xfrm>
            <a:off x="235132" y="506400"/>
            <a:ext cx="3274422" cy="927803"/>
          </a:xfrm>
          <a:prstGeom prst="rect">
            <a:avLst/>
          </a:prstGeom>
          <a:solidFill>
            <a:srgbClr val="1A86BA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Calibri"/>
              <a:buNone/>
            </a:pPr>
            <a:r>
              <a:rPr lang="en-US" sz="4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Flexibility</a:t>
            </a:r>
          </a:p>
        </p:txBody>
      </p:sp>
      <p:sp>
        <p:nvSpPr>
          <p:cNvPr id="712" name="Shape 712"/>
          <p:cNvSpPr txBox="1"/>
          <p:nvPr/>
        </p:nvSpPr>
        <p:spPr>
          <a:xfrm>
            <a:off x="87085" y="506400"/>
            <a:ext cx="69667" cy="927803"/>
          </a:xfrm>
          <a:prstGeom prst="rect">
            <a:avLst/>
          </a:prstGeom>
          <a:solidFill>
            <a:srgbClr val="1A86BA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</a:pPr>
            <a:r>
              <a:t/>
            </a:r>
            <a:endParaRPr sz="4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13" name="Shape 713"/>
          <p:cNvGrpSpPr/>
          <p:nvPr/>
        </p:nvGrpSpPr>
        <p:grpSpPr>
          <a:xfrm>
            <a:off x="10685416" y="63358"/>
            <a:ext cx="1506583" cy="443042"/>
            <a:chOff x="9344296" y="1562782"/>
            <a:chExt cx="1506583" cy="443042"/>
          </a:xfrm>
        </p:grpSpPr>
        <p:sp>
          <p:nvSpPr>
            <p:cNvPr id="714" name="Shape 714"/>
            <p:cNvSpPr/>
            <p:nvPr/>
          </p:nvSpPr>
          <p:spPr>
            <a:xfrm>
              <a:off x="9344296" y="1567542"/>
              <a:ext cx="1506583" cy="409305"/>
            </a:xfrm>
            <a:prstGeom prst="rect">
              <a:avLst/>
            </a:prstGeom>
            <a:solidFill>
              <a:srgbClr val="1A86BA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715" name="Shape 71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456964" y="1562782"/>
              <a:ext cx="1293658" cy="44304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Flag" id="716" name="Shape 7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32002" y="626720"/>
            <a:ext cx="732405" cy="68716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lay" id="717" name="Shape 7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587932" y="640789"/>
            <a:ext cx="659026" cy="659026"/>
          </a:xfrm>
          <a:prstGeom prst="rect">
            <a:avLst/>
          </a:prstGeom>
          <a:noFill/>
          <a:ln>
            <a:noFill/>
          </a:ln>
        </p:spPr>
      </p:pic>
      <p:sp>
        <p:nvSpPr>
          <p:cNvPr id="718" name="Shape 718"/>
          <p:cNvSpPr txBox="1"/>
          <p:nvPr/>
        </p:nvSpPr>
        <p:spPr>
          <a:xfrm>
            <a:off x="4325337" y="748283"/>
            <a:ext cx="3227606" cy="461664"/>
          </a:xfrm>
          <a:prstGeom prst="rect">
            <a:avLst/>
          </a:prstGeom>
          <a:solidFill>
            <a:srgbClr val="1A86BA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Language Support</a:t>
            </a:r>
          </a:p>
        </p:txBody>
      </p:sp>
      <p:pic>
        <p:nvPicPr>
          <p:cNvPr id="719" name="Shape 71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59648" y="1978682"/>
            <a:ext cx="10963655" cy="12923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ingle gear" id="720" name="Shape 72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566732" y="3129676"/>
            <a:ext cx="914400" cy="914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21" name="Shape 721"/>
          <p:cNvCxnSpPr/>
          <p:nvPr/>
        </p:nvCxnSpPr>
        <p:spPr>
          <a:xfrm>
            <a:off x="0" y="3586876"/>
            <a:ext cx="12192000" cy="0"/>
          </a:xfrm>
          <a:prstGeom prst="straightConnector1">
            <a:avLst/>
          </a:prstGeom>
          <a:noFill/>
          <a:ln cap="flat" cmpd="sng" w="38100">
            <a:solidFill>
              <a:srgbClr val="1D97D0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722" name="Shape 722"/>
          <p:cNvSpPr/>
          <p:nvPr/>
        </p:nvSpPr>
        <p:spPr>
          <a:xfrm>
            <a:off x="5868483" y="3412414"/>
            <a:ext cx="310896" cy="310896"/>
          </a:xfrm>
          <a:prstGeom prst="ellipse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Single gear" id="723" name="Shape 72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668676" y="3434964"/>
            <a:ext cx="1760107" cy="176010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24" name="Shape 724"/>
          <p:cNvGrpSpPr/>
          <p:nvPr/>
        </p:nvGrpSpPr>
        <p:grpSpPr>
          <a:xfrm>
            <a:off x="3692710" y="3698305"/>
            <a:ext cx="3038633" cy="3038633"/>
            <a:chOff x="3645630" y="3897773"/>
            <a:chExt cx="3038633" cy="3038633"/>
          </a:xfrm>
        </p:grpSpPr>
        <p:pic>
          <p:nvPicPr>
            <p:cNvPr descr="Single gear" id="725" name="Shape 725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3645630" y="3897773"/>
              <a:ext cx="3038633" cy="30386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6" name="Shape 726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4550664" y="4798092"/>
              <a:ext cx="1317819" cy="1260798"/>
            </a:xfrm>
            <a:prstGeom prst="ellipse">
              <a:avLst/>
            </a:prstGeom>
            <a:noFill/>
            <a:ln>
              <a:noFill/>
            </a:ln>
            <a:effectLst>
              <a:outerShdw blurRad="381000" sx="-80000" rotWithShape="0" dir="5400000" dist="292100" sy="-18000">
                <a:srgbClr val="000000">
                  <a:alpha val="21960"/>
                </a:srgbClr>
              </a:outerShdw>
            </a:effectLst>
          </p:spPr>
        </p:pic>
      </p:grpSp>
      <p:sp>
        <p:nvSpPr>
          <p:cNvPr id="727" name="Shape 727"/>
          <p:cNvSpPr txBox="1"/>
          <p:nvPr/>
        </p:nvSpPr>
        <p:spPr>
          <a:xfrm>
            <a:off x="-251241" y="3141589"/>
            <a:ext cx="1406325" cy="369332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accent4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frontend</a:t>
            </a:r>
          </a:p>
        </p:txBody>
      </p:sp>
      <p:sp>
        <p:nvSpPr>
          <p:cNvPr id="728" name="Shape 728"/>
          <p:cNvSpPr txBox="1"/>
          <p:nvPr/>
        </p:nvSpPr>
        <p:spPr>
          <a:xfrm>
            <a:off x="-251241" y="3660198"/>
            <a:ext cx="1406325" cy="369332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accent4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backend</a:t>
            </a:r>
          </a:p>
        </p:txBody>
      </p:sp>
      <p:sp>
        <p:nvSpPr>
          <p:cNvPr id="729" name="Shape 729"/>
          <p:cNvSpPr txBox="1"/>
          <p:nvPr/>
        </p:nvSpPr>
        <p:spPr>
          <a:xfrm>
            <a:off x="7802275" y="4725178"/>
            <a:ext cx="3611879" cy="9848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Similar performance regardless of the front end used.</a:t>
            </a:r>
          </a:p>
          <a:p>
            <a:pPr indent="-285750" lvl="0" marL="285750" marR="0" rtl="0" algn="l">
              <a:spcBef>
                <a:spcPts val="0"/>
              </a:spcBef>
              <a:buClr>
                <a:srgbClr val="1D97D0"/>
              </a:buClr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0" name="Shape 730"/>
          <p:cNvSpPr txBox="1"/>
          <p:nvPr/>
        </p:nvSpPr>
        <p:spPr>
          <a:xfrm>
            <a:off x="288423" y="4772303"/>
            <a:ext cx="3611879" cy="12926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Single Implementation of backend system and common operators</a:t>
            </a:r>
          </a:p>
          <a:p>
            <a:pPr indent="-285750" lvl="0" marL="285750" marR="0" rtl="0" algn="l">
              <a:spcBef>
                <a:spcPts val="0"/>
              </a:spcBef>
              <a:buClr>
                <a:srgbClr val="1D97D0"/>
              </a:buClr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push/>
  </p:transition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Shape 735"/>
          <p:cNvSpPr txBox="1"/>
          <p:nvPr/>
        </p:nvSpPr>
        <p:spPr>
          <a:xfrm>
            <a:off x="235132" y="506400"/>
            <a:ext cx="3274422" cy="927803"/>
          </a:xfrm>
          <a:prstGeom prst="rect">
            <a:avLst/>
          </a:prstGeom>
          <a:solidFill>
            <a:srgbClr val="1A86BA"/>
          </a:solidFill>
          <a:ln>
            <a:noFill/>
          </a:ln>
          <a:effectLst>
            <a:outerShdw blurRad="50799" rotWithShape="0" algn="r" dir="108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Calibri"/>
              <a:buNone/>
            </a:pPr>
            <a:r>
              <a:rPr lang="en-US" sz="4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Flexibility</a:t>
            </a:r>
          </a:p>
        </p:txBody>
      </p:sp>
      <p:sp>
        <p:nvSpPr>
          <p:cNvPr id="736" name="Shape 736"/>
          <p:cNvSpPr txBox="1"/>
          <p:nvPr/>
        </p:nvSpPr>
        <p:spPr>
          <a:xfrm>
            <a:off x="87085" y="506400"/>
            <a:ext cx="69667" cy="927803"/>
          </a:xfrm>
          <a:prstGeom prst="rect">
            <a:avLst/>
          </a:prstGeom>
          <a:solidFill>
            <a:srgbClr val="1A86BA"/>
          </a:solidFill>
          <a:ln>
            <a:noFill/>
          </a:ln>
          <a:effectLst>
            <a:outerShdw blurRad="50799" rotWithShape="0" algn="r" dir="108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</a:pPr>
            <a:r>
              <a:t/>
            </a:r>
            <a:endParaRPr sz="4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37" name="Shape 737"/>
          <p:cNvGrpSpPr/>
          <p:nvPr/>
        </p:nvGrpSpPr>
        <p:grpSpPr>
          <a:xfrm>
            <a:off x="10685416" y="63358"/>
            <a:ext cx="1506583" cy="443042"/>
            <a:chOff x="9344296" y="1562782"/>
            <a:chExt cx="1506583" cy="443042"/>
          </a:xfrm>
        </p:grpSpPr>
        <p:sp>
          <p:nvSpPr>
            <p:cNvPr id="738" name="Shape 738"/>
            <p:cNvSpPr/>
            <p:nvPr/>
          </p:nvSpPr>
          <p:spPr>
            <a:xfrm>
              <a:off x="9344296" y="1567542"/>
              <a:ext cx="1506583" cy="409305"/>
            </a:xfrm>
            <a:prstGeom prst="rect">
              <a:avLst/>
            </a:prstGeom>
            <a:solidFill>
              <a:srgbClr val="1A86BA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739" name="Shape 73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456964" y="1562782"/>
              <a:ext cx="1293658" cy="44304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Flag" id="740" name="Shape 7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32002" y="626720"/>
            <a:ext cx="732405" cy="68716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lay" id="741" name="Shape 74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587932" y="640789"/>
            <a:ext cx="659026" cy="659026"/>
          </a:xfrm>
          <a:prstGeom prst="rect">
            <a:avLst/>
          </a:prstGeom>
          <a:noFill/>
          <a:ln>
            <a:noFill/>
          </a:ln>
        </p:spPr>
      </p:pic>
      <p:sp>
        <p:nvSpPr>
          <p:cNvPr id="742" name="Shape 742"/>
          <p:cNvSpPr txBox="1"/>
          <p:nvPr/>
        </p:nvSpPr>
        <p:spPr>
          <a:xfrm>
            <a:off x="4201621" y="739468"/>
            <a:ext cx="2532662" cy="461664"/>
          </a:xfrm>
          <a:prstGeom prst="rect">
            <a:avLst/>
          </a:prstGeom>
          <a:solidFill>
            <a:srgbClr val="1A86BA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Language Support</a:t>
            </a:r>
          </a:p>
        </p:txBody>
      </p:sp>
      <p:sp>
        <p:nvSpPr>
          <p:cNvPr id="743" name="Shape 743"/>
          <p:cNvSpPr txBox="1"/>
          <p:nvPr>
            <p:ph idx="1" type="body"/>
          </p:nvPr>
        </p:nvSpPr>
        <p:spPr>
          <a:xfrm>
            <a:off x="368612" y="1700783"/>
            <a:ext cx="3718755" cy="59263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MinPy      NumPy</a:t>
            </a:r>
          </a:p>
        </p:txBody>
      </p:sp>
      <p:sp>
        <p:nvSpPr>
          <p:cNvPr id="744" name="Shape 744"/>
          <p:cNvSpPr txBox="1"/>
          <p:nvPr>
            <p:ph idx="2" type="body"/>
          </p:nvPr>
        </p:nvSpPr>
        <p:spPr>
          <a:xfrm>
            <a:off x="235133" y="2522982"/>
            <a:ext cx="4346011" cy="531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&gt;&gt;&gt; import numpy as np</a:t>
            </a:r>
          </a:p>
        </p:txBody>
      </p:sp>
      <p:sp>
        <p:nvSpPr>
          <p:cNvPr id="745" name="Shape 745"/>
          <p:cNvSpPr txBox="1"/>
          <p:nvPr>
            <p:ph idx="3" type="body"/>
          </p:nvPr>
        </p:nvSpPr>
        <p:spPr>
          <a:xfrm>
            <a:off x="5467953" y="1868684"/>
            <a:ext cx="6547262" cy="424731"/>
          </a:xfrm>
          <a:prstGeom prst="rect">
            <a:avLst/>
          </a:prstGeom>
          <a:solidFill>
            <a:schemeClr val="dk1">
              <a:alpha val="49803"/>
            </a:schemeClr>
          </a:solidFill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Small operators (Numpy) + Big operators (MXNet)</a:t>
            </a:r>
          </a:p>
        </p:txBody>
      </p:sp>
      <p:sp>
        <p:nvSpPr>
          <p:cNvPr id="746" name="Shape 746"/>
          <p:cNvSpPr txBox="1"/>
          <p:nvPr>
            <p:ph idx="4" type="body"/>
          </p:nvPr>
        </p:nvSpPr>
        <p:spPr>
          <a:xfrm>
            <a:off x="5559551" y="2405081"/>
            <a:ext cx="5795835" cy="23869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&gt;&gt;&gt; symbol = mx.symbol.FullyConnected(…)</a:t>
            </a: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&gt;&gt;&gt; bigop = minpy.core.function(sigmoid, …) </a:t>
            </a: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&gt;&gt;&gt; </a:t>
            </a:r>
            <a:r>
              <a:rPr b="0" i="0" lang="en-US" sz="1800" u="none" cap="none" strike="noStrike">
                <a:solidFill>
                  <a:srgbClr val="4FACEB"/>
                </a:solidFill>
                <a:latin typeface="Cambria"/>
                <a:ea typeface="Cambria"/>
                <a:cs typeface="Cambria"/>
                <a:sym typeface="Cambria"/>
              </a:rPr>
              <a:t>def</a:t>
            </a:r>
            <a:r>
              <a:rPr b="0" i="0" lang="en-US" sz="18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 training_loss(w, x, y): </a:t>
            </a: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Pct val="25000"/>
              <a:buFont typeface="Arial"/>
              <a:buNone/>
            </a:pPr>
            <a:r>
              <a:rPr b="0" i="0" lang="en-US" sz="1800" u="none" cap="none" strike="noStrike">
                <a:solidFill>
                  <a:srgbClr val="FF0000"/>
                </a:solidFill>
                <a:latin typeface="Cambria"/>
                <a:ea typeface="Cambria"/>
                <a:cs typeface="Cambria"/>
                <a:sym typeface="Cambria"/>
              </a:rPr>
              <a:t>	pred = bigop(input=x, fc_weight=w) </a:t>
            </a: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	prob = pred * y + (1 – pred) * (1 – y) </a:t>
            </a: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	return –np.sum(np.log(prob))</a:t>
            </a:r>
          </a:p>
        </p:txBody>
      </p:sp>
      <p:sp>
        <p:nvSpPr>
          <p:cNvPr id="747" name="Shape 747"/>
          <p:cNvSpPr txBox="1"/>
          <p:nvPr/>
        </p:nvSpPr>
        <p:spPr>
          <a:xfrm>
            <a:off x="5467953" y="4955417"/>
            <a:ext cx="6547262" cy="424731"/>
          </a:xfrm>
          <a:prstGeom prst="rect">
            <a:avLst/>
          </a:prstGeom>
          <a:solidFill>
            <a:schemeClr val="dk1">
              <a:alpha val="49803"/>
            </a:schemeClr>
          </a:solidFill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b="0"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Imperative style auto-differentiation</a:t>
            </a:r>
          </a:p>
        </p:txBody>
      </p:sp>
      <p:sp>
        <p:nvSpPr>
          <p:cNvPr id="748" name="Shape 748"/>
          <p:cNvSpPr txBox="1"/>
          <p:nvPr/>
        </p:nvSpPr>
        <p:spPr>
          <a:xfrm>
            <a:off x="5808907" y="5479273"/>
            <a:ext cx="6383093" cy="8758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&gt;&gt;&gt; </a:t>
            </a:r>
            <a:r>
              <a:rPr lang="en-US" sz="20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grad_func = minpy.core.grad_and_loss(train_loss)</a:t>
            </a: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&gt;&gt;&gt; dw = grad_fn(w, x, y)</a:t>
            </a:r>
          </a:p>
        </p:txBody>
      </p:sp>
      <p:pic>
        <p:nvPicPr>
          <p:cNvPr descr="Play" id="749" name="Shape 74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947514" y="1828033"/>
            <a:ext cx="338485" cy="33848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lay" id="750" name="Shape 75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5400000">
            <a:off x="1872341" y="3031653"/>
            <a:ext cx="550817" cy="550817"/>
          </a:xfrm>
          <a:prstGeom prst="rect">
            <a:avLst/>
          </a:prstGeom>
          <a:noFill/>
          <a:ln>
            <a:noFill/>
          </a:ln>
        </p:spPr>
      </p:pic>
      <p:sp>
        <p:nvSpPr>
          <p:cNvPr id="751" name="Shape 751"/>
          <p:cNvSpPr txBox="1"/>
          <p:nvPr/>
        </p:nvSpPr>
        <p:spPr>
          <a:xfrm>
            <a:off x="235133" y="3611758"/>
            <a:ext cx="4346011" cy="531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238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&gt;&gt;&gt; import minpy.numpy as np</a:t>
            </a:r>
          </a:p>
        </p:txBody>
      </p:sp>
      <p:sp>
        <p:nvSpPr>
          <p:cNvPr id="752" name="Shape 752"/>
          <p:cNvSpPr/>
          <p:nvPr/>
        </p:nvSpPr>
        <p:spPr>
          <a:xfrm>
            <a:off x="285291" y="4140133"/>
            <a:ext cx="400141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rgbClr val="404040"/>
                </a:solidFill>
                <a:latin typeface="Lato"/>
                <a:ea typeface="Lato"/>
                <a:cs typeface="Lato"/>
                <a:sym typeface="Lato"/>
              </a:rPr>
              <a:t>MinPy has the same syntax as NumPy</a:t>
            </a:r>
          </a:p>
        </p:txBody>
      </p:sp>
      <p:sp>
        <p:nvSpPr>
          <p:cNvPr id="753" name="Shape 753"/>
          <p:cNvSpPr txBox="1"/>
          <p:nvPr/>
        </p:nvSpPr>
        <p:spPr>
          <a:xfrm>
            <a:off x="118909" y="4952444"/>
            <a:ext cx="5047646" cy="424731"/>
          </a:xfrm>
          <a:prstGeom prst="rect">
            <a:avLst/>
          </a:prstGeom>
          <a:solidFill>
            <a:schemeClr val="dk1">
              <a:alpha val="49803"/>
            </a:schemeClr>
          </a:solidFill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b="0"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Transparent CPU &amp; GPU co-execution</a:t>
            </a:r>
          </a:p>
        </p:txBody>
      </p:sp>
      <p:sp>
        <p:nvSpPr>
          <p:cNvPr id="754" name="Shape 754"/>
          <p:cNvSpPr/>
          <p:nvPr/>
        </p:nvSpPr>
        <p:spPr>
          <a:xfrm>
            <a:off x="121919" y="5512196"/>
            <a:ext cx="5346034" cy="923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&gt;&gt;&gt; x = np.zeros((10, 20))  # call </a:t>
            </a:r>
            <a:r>
              <a:rPr lang="en-US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GPU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function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&gt;&gt;&gt; y = np.sort(x) # call </a:t>
            </a:r>
            <a:r>
              <a:rPr lang="en-US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CPU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function; copy GPU-&gt;CPU 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&gt;&gt;&gt; z = np.log(y) # call </a:t>
            </a:r>
            <a:r>
              <a:rPr lang="en-US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GPU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function; copy CPU-&gt;GPU</a:t>
            </a:r>
          </a:p>
        </p:txBody>
      </p:sp>
      <p:sp>
        <p:nvSpPr>
          <p:cNvPr id="755" name="Shape 755"/>
          <p:cNvSpPr txBox="1"/>
          <p:nvPr/>
        </p:nvSpPr>
        <p:spPr>
          <a:xfrm>
            <a:off x="7313032" y="734374"/>
            <a:ext cx="4535199" cy="523219"/>
          </a:xfrm>
          <a:prstGeom prst="rect">
            <a:avLst/>
          </a:prstGeom>
          <a:solidFill>
            <a:srgbClr val="1A86BA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MinPy</a:t>
            </a: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: MXNet Numpy package</a:t>
            </a:r>
          </a:p>
        </p:txBody>
      </p:sp>
      <p:pic>
        <p:nvPicPr>
          <p:cNvPr descr="Play" id="756" name="Shape 75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752685" y="698441"/>
            <a:ext cx="560346" cy="5603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Shape 761"/>
          <p:cNvSpPr txBox="1"/>
          <p:nvPr/>
        </p:nvSpPr>
        <p:spPr>
          <a:xfrm flipH="1" rot="10800000">
            <a:off x="5836689" y="1614801"/>
            <a:ext cx="75435" cy="4703625"/>
          </a:xfrm>
          <a:prstGeom prst="rect">
            <a:avLst/>
          </a:prstGeom>
          <a:solidFill>
            <a:srgbClr val="D0CECE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</a:pPr>
            <a:r>
              <a:t/>
            </a:r>
            <a:endParaRPr sz="4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2" name="Shape 762"/>
          <p:cNvSpPr txBox="1"/>
          <p:nvPr/>
        </p:nvSpPr>
        <p:spPr>
          <a:xfrm rot="10800000">
            <a:off x="8841926" y="3956873"/>
            <a:ext cx="64330" cy="2297621"/>
          </a:xfrm>
          <a:prstGeom prst="rect">
            <a:avLst/>
          </a:prstGeom>
          <a:solidFill>
            <a:srgbClr val="D0CECE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</a:pPr>
            <a:r>
              <a:t/>
            </a:r>
            <a:endParaRPr sz="4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3" name="Shape 763"/>
          <p:cNvSpPr txBox="1"/>
          <p:nvPr/>
        </p:nvSpPr>
        <p:spPr>
          <a:xfrm flipH="1" rot="10800000">
            <a:off x="2075688" y="2298697"/>
            <a:ext cx="45719" cy="3458089"/>
          </a:xfrm>
          <a:prstGeom prst="rect">
            <a:avLst/>
          </a:prstGeom>
          <a:solidFill>
            <a:srgbClr val="D0CECE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</a:pPr>
            <a:r>
              <a:t/>
            </a:r>
            <a:endParaRPr sz="4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4" name="Shape 764"/>
          <p:cNvSpPr txBox="1"/>
          <p:nvPr/>
        </p:nvSpPr>
        <p:spPr>
          <a:xfrm>
            <a:off x="235132" y="506400"/>
            <a:ext cx="3274422" cy="927803"/>
          </a:xfrm>
          <a:prstGeom prst="rect">
            <a:avLst/>
          </a:prstGeom>
          <a:solidFill>
            <a:srgbClr val="1A86BA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Calibri"/>
              <a:buNone/>
            </a:pPr>
            <a:r>
              <a:rPr lang="en-US" sz="4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Highlights</a:t>
            </a:r>
          </a:p>
        </p:txBody>
      </p:sp>
      <p:sp>
        <p:nvSpPr>
          <p:cNvPr id="765" name="Shape 765"/>
          <p:cNvSpPr txBox="1"/>
          <p:nvPr/>
        </p:nvSpPr>
        <p:spPr>
          <a:xfrm>
            <a:off x="87085" y="506400"/>
            <a:ext cx="69667" cy="927803"/>
          </a:xfrm>
          <a:prstGeom prst="rect">
            <a:avLst/>
          </a:prstGeom>
          <a:solidFill>
            <a:srgbClr val="1A86BA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</a:pPr>
            <a:r>
              <a:t/>
            </a:r>
            <a:endParaRPr sz="4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66" name="Shape 766"/>
          <p:cNvGrpSpPr/>
          <p:nvPr/>
        </p:nvGrpSpPr>
        <p:grpSpPr>
          <a:xfrm>
            <a:off x="10685416" y="63358"/>
            <a:ext cx="1506583" cy="443042"/>
            <a:chOff x="9344296" y="1562782"/>
            <a:chExt cx="1506583" cy="443042"/>
          </a:xfrm>
        </p:grpSpPr>
        <p:sp>
          <p:nvSpPr>
            <p:cNvPr id="767" name="Shape 767"/>
            <p:cNvSpPr/>
            <p:nvPr/>
          </p:nvSpPr>
          <p:spPr>
            <a:xfrm>
              <a:off x="9344296" y="1567542"/>
              <a:ext cx="1506583" cy="409305"/>
            </a:xfrm>
            <a:prstGeom prst="rect">
              <a:avLst/>
            </a:prstGeom>
            <a:solidFill>
              <a:srgbClr val="1A86BA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768" name="Shape 76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456964" y="1562782"/>
              <a:ext cx="1293658" cy="44304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69" name="Shape 769"/>
          <p:cNvGrpSpPr/>
          <p:nvPr/>
        </p:nvGrpSpPr>
        <p:grpSpPr>
          <a:xfrm>
            <a:off x="1828761" y="2230703"/>
            <a:ext cx="4453127" cy="2796367"/>
            <a:chOff x="1282990" y="1847088"/>
            <a:chExt cx="4453127" cy="2796367"/>
          </a:xfrm>
        </p:grpSpPr>
        <p:sp>
          <p:nvSpPr>
            <p:cNvPr id="770" name="Shape 770"/>
            <p:cNvSpPr/>
            <p:nvPr/>
          </p:nvSpPr>
          <p:spPr>
            <a:xfrm>
              <a:off x="1282990" y="1847088"/>
              <a:ext cx="4453127" cy="530351"/>
            </a:xfrm>
            <a:prstGeom prst="round2DiagRect">
              <a:avLst>
                <a:gd fmla="val 16667" name="adj1"/>
                <a:gd fmla="val 0" name="adj2"/>
              </a:avLst>
            </a:prstGeom>
            <a:solidFill>
              <a:srgbClr val="C9C9C9"/>
            </a:solidFill>
            <a:ln>
              <a:noFill/>
            </a:ln>
            <a:effectLst>
              <a:outerShdw blurRad="50799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en-US" sz="2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Mixed Programming API </a:t>
              </a:r>
            </a:p>
          </p:txBody>
        </p:sp>
        <p:sp>
          <p:nvSpPr>
            <p:cNvPr id="771" name="Shape 771"/>
            <p:cNvSpPr/>
            <p:nvPr/>
          </p:nvSpPr>
          <p:spPr>
            <a:xfrm>
              <a:off x="1282990" y="2604330"/>
              <a:ext cx="4453127" cy="530351"/>
            </a:xfrm>
            <a:prstGeom prst="round2DiagRect">
              <a:avLst>
                <a:gd fmla="val 16667" name="adj1"/>
                <a:gd fmla="val 0" name="adj2"/>
              </a:avLst>
            </a:prstGeom>
            <a:solidFill>
              <a:srgbClr val="C9C9C9"/>
            </a:solidFill>
            <a:ln>
              <a:noFill/>
            </a:ln>
            <a:effectLst>
              <a:outerShdw blurRad="50799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en-US" sz="2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Auto Parallel Scheduling </a:t>
              </a:r>
            </a:p>
          </p:txBody>
        </p:sp>
        <p:sp>
          <p:nvSpPr>
            <p:cNvPr id="772" name="Shape 772"/>
            <p:cNvSpPr/>
            <p:nvPr/>
          </p:nvSpPr>
          <p:spPr>
            <a:xfrm>
              <a:off x="1282990" y="3358717"/>
              <a:ext cx="4453127" cy="530351"/>
            </a:xfrm>
            <a:prstGeom prst="round2DiagRect">
              <a:avLst>
                <a:gd fmla="val 16667" name="adj1"/>
                <a:gd fmla="val 0" name="adj2"/>
              </a:avLst>
            </a:prstGeom>
            <a:solidFill>
              <a:srgbClr val="C9C9C9"/>
            </a:solidFill>
            <a:ln>
              <a:noFill/>
            </a:ln>
            <a:effectLst>
              <a:outerShdw blurRad="50799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en-US" sz="2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Distributed Computing </a:t>
              </a:r>
            </a:p>
          </p:txBody>
        </p:sp>
        <p:sp>
          <p:nvSpPr>
            <p:cNvPr id="773" name="Shape 773"/>
            <p:cNvSpPr/>
            <p:nvPr/>
          </p:nvSpPr>
          <p:spPr>
            <a:xfrm>
              <a:off x="1282990" y="4113103"/>
              <a:ext cx="4453127" cy="530351"/>
            </a:xfrm>
            <a:prstGeom prst="round2DiagRect">
              <a:avLst>
                <a:gd fmla="val 16667" name="adj1"/>
                <a:gd fmla="val 0" name="adj2"/>
              </a:avLst>
            </a:prstGeom>
            <a:solidFill>
              <a:srgbClr val="C9C9C9"/>
            </a:solidFill>
            <a:ln>
              <a:noFill/>
            </a:ln>
            <a:effectLst>
              <a:outerShdw blurRad="50799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en-US" sz="2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Language Supports</a:t>
              </a:r>
            </a:p>
          </p:txBody>
        </p:sp>
      </p:grpSp>
      <p:sp>
        <p:nvSpPr>
          <p:cNvPr id="774" name="Shape 774"/>
          <p:cNvSpPr/>
          <p:nvPr/>
        </p:nvSpPr>
        <p:spPr>
          <a:xfrm>
            <a:off x="2581763" y="584912"/>
            <a:ext cx="676655" cy="659026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gradFill>
            <a:gsLst>
              <a:gs pos="0">
                <a:srgbClr val="FFFF00"/>
              </a:gs>
              <a:gs pos="26000">
                <a:srgbClr val="FFFF00"/>
              </a:gs>
              <a:gs pos="39000">
                <a:srgbClr val="E2AA00"/>
              </a:gs>
              <a:gs pos="52999">
                <a:srgbClr val="BF9000"/>
              </a:gs>
              <a:gs pos="97000">
                <a:srgbClr val="B28600"/>
              </a:gs>
              <a:gs pos="100000">
                <a:srgbClr val="B28600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75" name="Shape 775"/>
          <p:cNvGrpSpPr/>
          <p:nvPr/>
        </p:nvGrpSpPr>
        <p:grpSpPr>
          <a:xfrm>
            <a:off x="365334" y="5891562"/>
            <a:ext cx="3063666" cy="769441"/>
            <a:chOff x="4246958" y="544654"/>
            <a:chExt cx="2874430" cy="769441"/>
          </a:xfrm>
        </p:grpSpPr>
        <p:sp>
          <p:nvSpPr>
            <p:cNvPr id="776" name="Shape 776"/>
            <p:cNvSpPr txBox="1"/>
            <p:nvPr/>
          </p:nvSpPr>
          <p:spPr>
            <a:xfrm>
              <a:off x="4246958" y="544654"/>
              <a:ext cx="2830497" cy="769441"/>
            </a:xfrm>
            <a:prstGeom prst="rect">
              <a:avLst/>
            </a:prstGeom>
            <a:solidFill>
              <a:srgbClr val="1A86BA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US" sz="4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Flexibility</a:t>
              </a:r>
            </a:p>
          </p:txBody>
        </p:sp>
        <p:pic>
          <p:nvPicPr>
            <p:cNvPr descr="Flag" id="777" name="Shape 77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434223" y="612650"/>
              <a:ext cx="687165" cy="68716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78" name="Shape 778"/>
          <p:cNvSpPr txBox="1"/>
          <p:nvPr/>
        </p:nvSpPr>
        <p:spPr>
          <a:xfrm rot="5400000">
            <a:off x="1866027" y="4262043"/>
            <a:ext cx="45903" cy="3016841"/>
          </a:xfrm>
          <a:prstGeom prst="rect">
            <a:avLst/>
          </a:prstGeom>
          <a:solidFill>
            <a:srgbClr val="D0CECE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</a:pPr>
            <a:r>
              <a:t/>
            </a:r>
            <a:endParaRPr sz="4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79" name="Shape 779"/>
          <p:cNvGrpSpPr/>
          <p:nvPr/>
        </p:nvGrpSpPr>
        <p:grpSpPr>
          <a:xfrm>
            <a:off x="5575535" y="5377778"/>
            <a:ext cx="4453127" cy="1163559"/>
            <a:chOff x="5183176" y="5047373"/>
            <a:chExt cx="4453127" cy="1163559"/>
          </a:xfrm>
        </p:grpSpPr>
        <p:sp>
          <p:nvSpPr>
            <p:cNvPr id="780" name="Shape 780"/>
            <p:cNvSpPr/>
            <p:nvPr/>
          </p:nvSpPr>
          <p:spPr>
            <a:xfrm>
              <a:off x="5183176" y="5047373"/>
              <a:ext cx="4453127" cy="530351"/>
            </a:xfrm>
            <a:prstGeom prst="round2DiagRect">
              <a:avLst>
                <a:gd fmla="val 16667" name="adj1"/>
                <a:gd fmla="val 0" name="adj2"/>
              </a:avLst>
            </a:prstGeom>
            <a:solidFill>
              <a:srgbClr val="4FACEB"/>
            </a:solidFill>
            <a:ln>
              <a:noFill/>
            </a:ln>
            <a:effectLst>
              <a:outerShdw blurRad="50799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en-US" sz="2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Memory Optimization</a:t>
              </a:r>
            </a:p>
          </p:txBody>
        </p:sp>
        <p:sp>
          <p:nvSpPr>
            <p:cNvPr id="781" name="Shape 781"/>
            <p:cNvSpPr/>
            <p:nvPr/>
          </p:nvSpPr>
          <p:spPr>
            <a:xfrm>
              <a:off x="5183176" y="5680580"/>
              <a:ext cx="4453127" cy="530351"/>
            </a:xfrm>
            <a:prstGeom prst="round2DiagRect">
              <a:avLst>
                <a:gd fmla="val 16667" name="adj1"/>
                <a:gd fmla="val 0" name="adj2"/>
              </a:avLst>
            </a:prstGeom>
            <a:solidFill>
              <a:srgbClr val="C9C9C9"/>
            </a:solidFill>
            <a:ln>
              <a:noFill/>
            </a:ln>
            <a:effectLst>
              <a:outerShdw blurRad="50799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en-US" sz="2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Runs Everywhere</a:t>
              </a:r>
            </a:p>
          </p:txBody>
        </p:sp>
      </p:grpSp>
      <p:grpSp>
        <p:nvGrpSpPr>
          <p:cNvPr id="782" name="Shape 782"/>
          <p:cNvGrpSpPr/>
          <p:nvPr/>
        </p:nvGrpSpPr>
        <p:grpSpPr>
          <a:xfrm>
            <a:off x="5259761" y="706625"/>
            <a:ext cx="3246934" cy="915133"/>
            <a:chOff x="4311835" y="714000"/>
            <a:chExt cx="3246934" cy="915133"/>
          </a:xfrm>
        </p:grpSpPr>
        <p:sp>
          <p:nvSpPr>
            <p:cNvPr id="783" name="Shape 783"/>
            <p:cNvSpPr txBox="1"/>
            <p:nvPr/>
          </p:nvSpPr>
          <p:spPr>
            <a:xfrm rot="5400000">
              <a:off x="5912442" y="-17193"/>
              <a:ext cx="45718" cy="3246934"/>
            </a:xfrm>
            <a:prstGeom prst="rect">
              <a:avLst/>
            </a:prstGeom>
            <a:solidFill>
              <a:srgbClr val="D0CECE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buClr>
                  <a:schemeClr val="dk1"/>
                </a:buClr>
                <a:buFont typeface="Calibri"/>
                <a:buNone/>
              </a:pPr>
              <a:r>
                <a:t/>
              </a:r>
              <a:endParaRPr sz="4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84" name="Shape 784"/>
            <p:cNvGrpSpPr/>
            <p:nvPr/>
          </p:nvGrpSpPr>
          <p:grpSpPr>
            <a:xfrm>
              <a:off x="4323323" y="714000"/>
              <a:ext cx="3122943" cy="769441"/>
              <a:chOff x="4323323" y="714000"/>
              <a:chExt cx="3122943" cy="769441"/>
            </a:xfrm>
          </p:grpSpPr>
          <p:sp>
            <p:nvSpPr>
              <p:cNvPr id="785" name="Shape 785"/>
              <p:cNvSpPr txBox="1"/>
              <p:nvPr/>
            </p:nvSpPr>
            <p:spPr>
              <a:xfrm>
                <a:off x="4323323" y="714000"/>
                <a:ext cx="3122943" cy="769441"/>
              </a:xfrm>
              <a:prstGeom prst="rect">
                <a:avLst/>
              </a:prstGeom>
              <a:solidFill>
                <a:srgbClr val="1A86BA"/>
              </a:solidFill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SzPct val="25000"/>
                  <a:buNone/>
                </a:pPr>
                <a:r>
                  <a:rPr lang="en-US" sz="44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Efficiency</a:t>
                </a:r>
              </a:p>
            </p:txBody>
          </p:sp>
          <p:pic>
            <p:nvPicPr>
              <p:cNvPr descr="Rocket" id="786" name="Shape 786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6675959" y="718829"/>
                <a:ext cx="761726" cy="76172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787" name="Shape 787"/>
          <p:cNvGrpSpPr/>
          <p:nvPr/>
        </p:nvGrpSpPr>
        <p:grpSpPr>
          <a:xfrm>
            <a:off x="8090259" y="3011477"/>
            <a:ext cx="3301197" cy="947664"/>
            <a:chOff x="6883228" y="2965168"/>
            <a:chExt cx="3301197" cy="947664"/>
          </a:xfrm>
        </p:grpSpPr>
        <p:sp>
          <p:nvSpPr>
            <p:cNvPr id="788" name="Shape 788"/>
            <p:cNvSpPr txBox="1"/>
            <p:nvPr/>
          </p:nvSpPr>
          <p:spPr>
            <a:xfrm rot="5400000">
              <a:off x="8493674" y="2256668"/>
              <a:ext cx="45718" cy="3266610"/>
            </a:xfrm>
            <a:prstGeom prst="rect">
              <a:avLst/>
            </a:prstGeom>
            <a:solidFill>
              <a:srgbClr val="D0CECE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buClr>
                  <a:schemeClr val="dk1"/>
                </a:buClr>
                <a:buFont typeface="Calibri"/>
                <a:buNone/>
              </a:pPr>
              <a:r>
                <a:t/>
              </a:r>
              <a:endParaRPr sz="4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89" name="Shape 789"/>
            <p:cNvGrpSpPr/>
            <p:nvPr/>
          </p:nvGrpSpPr>
          <p:grpSpPr>
            <a:xfrm>
              <a:off x="6883228" y="2965168"/>
              <a:ext cx="3301197" cy="828734"/>
              <a:chOff x="6883228" y="2965168"/>
              <a:chExt cx="3301197" cy="828734"/>
            </a:xfrm>
          </p:grpSpPr>
          <p:sp>
            <p:nvSpPr>
              <p:cNvPr id="790" name="Shape 790"/>
              <p:cNvSpPr txBox="1"/>
              <p:nvPr/>
            </p:nvSpPr>
            <p:spPr>
              <a:xfrm>
                <a:off x="6883228" y="2994816"/>
                <a:ext cx="3266610" cy="769441"/>
              </a:xfrm>
              <a:prstGeom prst="rect">
                <a:avLst/>
              </a:prstGeom>
              <a:solidFill>
                <a:srgbClr val="1A86BA"/>
              </a:solidFill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SzPct val="25000"/>
                  <a:buNone/>
                </a:pPr>
                <a:r>
                  <a:rPr lang="en-US" sz="44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Portability</a:t>
                </a:r>
              </a:p>
            </p:txBody>
          </p:sp>
          <p:pic>
            <p:nvPicPr>
              <p:cNvPr descr="Box" id="791" name="Shape 791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9355692" y="2965168"/>
                <a:ext cx="828734" cy="828734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792" name="Shape 792"/>
              <p:cNvSpPr txBox="1"/>
              <p:nvPr/>
            </p:nvSpPr>
            <p:spPr>
              <a:xfrm flipH="1" rot="10800000">
                <a:off x="9355692" y="2994814"/>
                <a:ext cx="45718" cy="769441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buClr>
                    <a:schemeClr val="dk1"/>
                  </a:buClr>
                  <a:buFont typeface="Calibri"/>
                  <a:buNone/>
                </a:pPr>
                <a:r>
                  <a:t/>
                </a:r>
                <a:endParaRPr sz="4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793" name="Shape 793"/>
          <p:cNvSpPr txBox="1"/>
          <p:nvPr/>
        </p:nvSpPr>
        <p:spPr>
          <a:xfrm flipH="1" rot="10800000">
            <a:off x="2673734" y="5891562"/>
            <a:ext cx="45718" cy="76944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</a:pPr>
            <a:r>
              <a:t/>
            </a:r>
            <a:endParaRPr sz="4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4" name="Shape 794"/>
          <p:cNvSpPr txBox="1"/>
          <p:nvPr/>
        </p:nvSpPr>
        <p:spPr>
          <a:xfrm flipH="1" rot="10800000">
            <a:off x="7569586" y="706624"/>
            <a:ext cx="45718" cy="76944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</a:pPr>
            <a:r>
              <a:t/>
            </a:r>
            <a:endParaRPr sz="4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push/>
  </p:transition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Shape 799"/>
          <p:cNvSpPr txBox="1"/>
          <p:nvPr>
            <p:ph idx="1" type="body"/>
          </p:nvPr>
        </p:nvSpPr>
        <p:spPr>
          <a:xfrm>
            <a:off x="235132" y="1625328"/>
            <a:ext cx="11312433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Traverse the computation graph to reduce the memory footprint with linear time complexity</a:t>
            </a:r>
          </a:p>
        </p:txBody>
      </p:sp>
      <p:sp>
        <p:nvSpPr>
          <p:cNvPr id="800" name="Shape 800"/>
          <p:cNvSpPr txBox="1"/>
          <p:nvPr/>
        </p:nvSpPr>
        <p:spPr>
          <a:xfrm>
            <a:off x="235132" y="506400"/>
            <a:ext cx="3274422" cy="927803"/>
          </a:xfrm>
          <a:prstGeom prst="rect">
            <a:avLst/>
          </a:prstGeom>
          <a:solidFill>
            <a:srgbClr val="1A86BA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Calibri"/>
              <a:buNone/>
            </a:pPr>
            <a:r>
              <a:rPr lang="en-US" sz="4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Efficiency </a:t>
            </a:r>
          </a:p>
        </p:txBody>
      </p:sp>
      <p:sp>
        <p:nvSpPr>
          <p:cNvPr id="801" name="Shape 801"/>
          <p:cNvSpPr txBox="1"/>
          <p:nvPr/>
        </p:nvSpPr>
        <p:spPr>
          <a:xfrm>
            <a:off x="87085" y="506400"/>
            <a:ext cx="69667" cy="927803"/>
          </a:xfrm>
          <a:prstGeom prst="rect">
            <a:avLst/>
          </a:prstGeom>
          <a:solidFill>
            <a:srgbClr val="1A86BA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</a:pPr>
            <a:r>
              <a:t/>
            </a:r>
            <a:endParaRPr sz="4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02" name="Shape 802"/>
          <p:cNvGrpSpPr/>
          <p:nvPr/>
        </p:nvGrpSpPr>
        <p:grpSpPr>
          <a:xfrm>
            <a:off x="10685416" y="63358"/>
            <a:ext cx="1506583" cy="443042"/>
            <a:chOff x="9344296" y="1562782"/>
            <a:chExt cx="1506583" cy="443042"/>
          </a:xfrm>
        </p:grpSpPr>
        <p:sp>
          <p:nvSpPr>
            <p:cNvPr id="803" name="Shape 803"/>
            <p:cNvSpPr/>
            <p:nvPr/>
          </p:nvSpPr>
          <p:spPr>
            <a:xfrm>
              <a:off x="9344296" y="1567542"/>
              <a:ext cx="1506583" cy="409305"/>
            </a:xfrm>
            <a:prstGeom prst="rect">
              <a:avLst/>
            </a:prstGeom>
            <a:solidFill>
              <a:srgbClr val="1A86BA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804" name="Shape 80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456964" y="1562782"/>
              <a:ext cx="1293658" cy="44304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805" name="Shape 80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6656" y="2813244"/>
            <a:ext cx="9584411" cy="335454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ocket" id="806" name="Shape 80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585541" y="589439"/>
            <a:ext cx="761726" cy="76172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lay" id="807" name="Shape 80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587932" y="640789"/>
            <a:ext cx="659026" cy="659026"/>
          </a:xfrm>
          <a:prstGeom prst="rect">
            <a:avLst/>
          </a:prstGeom>
          <a:noFill/>
          <a:ln>
            <a:noFill/>
          </a:ln>
        </p:spPr>
      </p:pic>
      <p:sp>
        <p:nvSpPr>
          <p:cNvPr id="808" name="Shape 808"/>
          <p:cNvSpPr txBox="1"/>
          <p:nvPr/>
        </p:nvSpPr>
        <p:spPr>
          <a:xfrm>
            <a:off x="4201621" y="739468"/>
            <a:ext cx="2994706" cy="461664"/>
          </a:xfrm>
          <a:prstGeom prst="rect">
            <a:avLst/>
          </a:prstGeom>
          <a:solidFill>
            <a:srgbClr val="1A86BA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Memory Optimization</a:t>
            </a:r>
          </a:p>
        </p:txBody>
      </p:sp>
    </p:spTree>
  </p:cSld>
  <p:clrMapOvr>
    <a:masterClrMapping/>
  </p:clrMapOvr>
  <p:transition spd="slow">
    <p:push/>
  </p:transition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Shape 813"/>
          <p:cNvSpPr txBox="1"/>
          <p:nvPr/>
        </p:nvSpPr>
        <p:spPr>
          <a:xfrm>
            <a:off x="235132" y="506400"/>
            <a:ext cx="3274422" cy="927803"/>
          </a:xfrm>
          <a:prstGeom prst="rect">
            <a:avLst/>
          </a:prstGeom>
          <a:solidFill>
            <a:srgbClr val="1A86BA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Calibri"/>
              <a:buNone/>
            </a:pPr>
            <a:r>
              <a:rPr lang="en-US" sz="4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Efficiency </a:t>
            </a:r>
          </a:p>
        </p:txBody>
      </p:sp>
      <p:sp>
        <p:nvSpPr>
          <p:cNvPr id="814" name="Shape 814"/>
          <p:cNvSpPr txBox="1"/>
          <p:nvPr/>
        </p:nvSpPr>
        <p:spPr>
          <a:xfrm>
            <a:off x="87085" y="506400"/>
            <a:ext cx="69667" cy="927803"/>
          </a:xfrm>
          <a:prstGeom prst="rect">
            <a:avLst/>
          </a:prstGeom>
          <a:solidFill>
            <a:srgbClr val="1A86BA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</a:pPr>
            <a:r>
              <a:t/>
            </a:r>
            <a:endParaRPr sz="4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15" name="Shape 815"/>
          <p:cNvGrpSpPr/>
          <p:nvPr/>
        </p:nvGrpSpPr>
        <p:grpSpPr>
          <a:xfrm>
            <a:off x="10685416" y="63358"/>
            <a:ext cx="1506583" cy="443042"/>
            <a:chOff x="9344296" y="1562782"/>
            <a:chExt cx="1506583" cy="443042"/>
          </a:xfrm>
        </p:grpSpPr>
        <p:sp>
          <p:nvSpPr>
            <p:cNvPr id="816" name="Shape 816"/>
            <p:cNvSpPr/>
            <p:nvPr/>
          </p:nvSpPr>
          <p:spPr>
            <a:xfrm>
              <a:off x="9344296" y="1567542"/>
              <a:ext cx="1506583" cy="409305"/>
            </a:xfrm>
            <a:prstGeom prst="rect">
              <a:avLst/>
            </a:prstGeom>
            <a:solidFill>
              <a:srgbClr val="1A86BA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817" name="Shape 81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456964" y="1562782"/>
              <a:ext cx="1293658" cy="44304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Rocket" id="818" name="Shape 8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85541" y="589439"/>
            <a:ext cx="761726" cy="76172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lay" id="819" name="Shape 8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587932" y="640789"/>
            <a:ext cx="659026" cy="659026"/>
          </a:xfrm>
          <a:prstGeom prst="rect">
            <a:avLst/>
          </a:prstGeom>
          <a:noFill/>
          <a:ln>
            <a:noFill/>
          </a:ln>
        </p:spPr>
      </p:pic>
      <p:sp>
        <p:nvSpPr>
          <p:cNvPr id="820" name="Shape 820"/>
          <p:cNvSpPr txBox="1"/>
          <p:nvPr/>
        </p:nvSpPr>
        <p:spPr>
          <a:xfrm>
            <a:off x="4201621" y="739468"/>
            <a:ext cx="2994706" cy="461664"/>
          </a:xfrm>
          <a:prstGeom prst="rect">
            <a:avLst/>
          </a:prstGeom>
          <a:solidFill>
            <a:srgbClr val="1A86BA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Memory Optimization</a:t>
            </a:r>
          </a:p>
        </p:txBody>
      </p:sp>
      <p:sp>
        <p:nvSpPr>
          <p:cNvPr id="821" name="Shape 821"/>
          <p:cNvSpPr txBox="1"/>
          <p:nvPr>
            <p:ph idx="1" type="body"/>
          </p:nvPr>
        </p:nvSpPr>
        <p:spPr>
          <a:xfrm>
            <a:off x="838200" y="1825625"/>
            <a:ext cx="10515599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Some other optimizations are</a:t>
            </a: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While prediction we only need the forward graph</a:t>
            </a: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 extract the features from internal layers, the last layers can be skipped</a:t>
            </a: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Operators can be grouped. Ex: axb+1 is replaced by single BLAS or GPU call</a:t>
            </a: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push/>
  </p:transition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25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6" name="Shape 826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1919" y="1735327"/>
            <a:ext cx="8531709" cy="4351338"/>
          </a:xfrm>
          <a:prstGeom prst="rect">
            <a:avLst/>
          </a:prstGeom>
          <a:noFill/>
          <a:ln>
            <a:noFill/>
          </a:ln>
        </p:spPr>
      </p:pic>
      <p:sp>
        <p:nvSpPr>
          <p:cNvPr id="827" name="Shape 827"/>
          <p:cNvSpPr txBox="1"/>
          <p:nvPr/>
        </p:nvSpPr>
        <p:spPr>
          <a:xfrm>
            <a:off x="235132" y="506400"/>
            <a:ext cx="3274422" cy="927803"/>
          </a:xfrm>
          <a:prstGeom prst="rect">
            <a:avLst/>
          </a:prstGeom>
          <a:solidFill>
            <a:srgbClr val="1A86BA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Calibri"/>
              <a:buNone/>
            </a:pPr>
            <a:r>
              <a:rPr lang="en-US" sz="4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Efficiency</a:t>
            </a:r>
          </a:p>
        </p:txBody>
      </p:sp>
      <p:sp>
        <p:nvSpPr>
          <p:cNvPr id="828" name="Shape 828"/>
          <p:cNvSpPr txBox="1"/>
          <p:nvPr/>
        </p:nvSpPr>
        <p:spPr>
          <a:xfrm>
            <a:off x="87085" y="506400"/>
            <a:ext cx="69667" cy="927803"/>
          </a:xfrm>
          <a:prstGeom prst="rect">
            <a:avLst/>
          </a:prstGeom>
          <a:solidFill>
            <a:srgbClr val="1A86BA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</a:pPr>
            <a:r>
              <a:t/>
            </a:r>
            <a:endParaRPr sz="4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29" name="Shape 829"/>
          <p:cNvGrpSpPr/>
          <p:nvPr/>
        </p:nvGrpSpPr>
        <p:grpSpPr>
          <a:xfrm>
            <a:off x="10685416" y="63358"/>
            <a:ext cx="1506583" cy="443042"/>
            <a:chOff x="9344296" y="1562782"/>
            <a:chExt cx="1506583" cy="443042"/>
          </a:xfrm>
        </p:grpSpPr>
        <p:sp>
          <p:nvSpPr>
            <p:cNvPr id="830" name="Shape 830"/>
            <p:cNvSpPr/>
            <p:nvPr/>
          </p:nvSpPr>
          <p:spPr>
            <a:xfrm>
              <a:off x="9344296" y="1567542"/>
              <a:ext cx="1506583" cy="409305"/>
            </a:xfrm>
            <a:prstGeom prst="rect">
              <a:avLst/>
            </a:prstGeom>
            <a:solidFill>
              <a:srgbClr val="1A86BA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831" name="Shape 83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9456964" y="1562782"/>
              <a:ext cx="1293658" cy="44304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Rocket" id="832" name="Shape 83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585541" y="589439"/>
            <a:ext cx="761726" cy="76172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lay" id="833" name="Shape 83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587932" y="640789"/>
            <a:ext cx="659026" cy="659026"/>
          </a:xfrm>
          <a:prstGeom prst="rect">
            <a:avLst/>
          </a:prstGeom>
          <a:noFill/>
          <a:ln>
            <a:noFill/>
          </a:ln>
        </p:spPr>
      </p:pic>
      <p:sp>
        <p:nvSpPr>
          <p:cNvPr id="834" name="Shape 834"/>
          <p:cNvSpPr txBox="1"/>
          <p:nvPr/>
        </p:nvSpPr>
        <p:spPr>
          <a:xfrm>
            <a:off x="4325337" y="748283"/>
            <a:ext cx="4827807" cy="461664"/>
          </a:xfrm>
          <a:prstGeom prst="rect">
            <a:avLst/>
          </a:prstGeom>
          <a:solidFill>
            <a:srgbClr val="1A86BA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Memory Optimization Experiments</a:t>
            </a:r>
          </a:p>
        </p:txBody>
      </p:sp>
      <p:sp>
        <p:nvSpPr>
          <p:cNvPr id="835" name="Shape 835"/>
          <p:cNvSpPr txBox="1"/>
          <p:nvPr>
            <p:ph type="title"/>
          </p:nvPr>
        </p:nvSpPr>
        <p:spPr>
          <a:xfrm>
            <a:off x="8074153" y="1735327"/>
            <a:ext cx="2295144" cy="7828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b="0" i="0" lang="en-US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Results</a:t>
            </a:r>
          </a:p>
        </p:txBody>
      </p:sp>
      <p:pic>
        <p:nvPicPr>
          <p:cNvPr id="836" name="Shape 83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759717" y="1873259"/>
            <a:ext cx="2332024" cy="506962"/>
          </a:xfrm>
          <a:prstGeom prst="rect">
            <a:avLst/>
          </a:prstGeom>
          <a:noFill/>
          <a:ln>
            <a:noFill/>
          </a:ln>
        </p:spPr>
      </p:pic>
      <p:sp>
        <p:nvSpPr>
          <p:cNvPr id="837" name="Shape 837"/>
          <p:cNvSpPr txBox="1"/>
          <p:nvPr/>
        </p:nvSpPr>
        <p:spPr>
          <a:xfrm>
            <a:off x="8558784" y="2511041"/>
            <a:ext cx="3403059" cy="23718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86BA"/>
              </a:buClr>
              <a:buSzPct val="97894"/>
              <a:buFont typeface="Arial"/>
              <a:buChar char="•"/>
            </a:pPr>
            <a:r>
              <a:rPr lang="en-US" sz="186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Training: </a:t>
            </a: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A86BA"/>
              </a:buClr>
              <a:buSzPct val="25000"/>
              <a:buFont typeface="Arial"/>
              <a:buNone/>
            </a:pPr>
            <a:r>
              <a:rPr lang="en-US" sz="186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Using MXNet reduced the memory usage by a 2x times.</a:t>
            </a: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A86BA"/>
              </a:buClr>
              <a:buSzPct val="97894"/>
              <a:buFont typeface="Arial"/>
              <a:buChar char="•"/>
            </a:pPr>
            <a:r>
              <a:rPr lang="en-US" sz="186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Prediction:</a:t>
            </a: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buClr>
                <a:srgbClr val="1A86BA"/>
              </a:buClr>
              <a:buSzPct val="25000"/>
              <a:buFont typeface="Arial"/>
              <a:buNone/>
            </a:pPr>
            <a:r>
              <a:rPr lang="en-US" sz="186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MXNet uses almost 4x times less memory compared to the baselines.</a:t>
            </a:r>
          </a:p>
        </p:txBody>
      </p:sp>
    </p:spTree>
  </p:cSld>
  <p:clrMapOvr>
    <a:masterClrMapping/>
  </p:clrMapOvr>
  <p:transition spd="slow">
    <p:push/>
  </p:transition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Shape 842"/>
          <p:cNvSpPr txBox="1"/>
          <p:nvPr/>
        </p:nvSpPr>
        <p:spPr>
          <a:xfrm flipH="1" rot="10800000">
            <a:off x="5836689" y="1614801"/>
            <a:ext cx="75435" cy="4703625"/>
          </a:xfrm>
          <a:prstGeom prst="rect">
            <a:avLst/>
          </a:prstGeom>
          <a:solidFill>
            <a:srgbClr val="D0CECE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</a:pPr>
            <a:r>
              <a:t/>
            </a:r>
            <a:endParaRPr sz="4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3" name="Shape 843"/>
          <p:cNvSpPr txBox="1"/>
          <p:nvPr/>
        </p:nvSpPr>
        <p:spPr>
          <a:xfrm rot="10800000">
            <a:off x="8841926" y="3956873"/>
            <a:ext cx="64330" cy="2297621"/>
          </a:xfrm>
          <a:prstGeom prst="rect">
            <a:avLst/>
          </a:prstGeom>
          <a:solidFill>
            <a:srgbClr val="D0CECE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</a:pPr>
            <a:r>
              <a:t/>
            </a:r>
            <a:endParaRPr sz="4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4" name="Shape 844"/>
          <p:cNvSpPr txBox="1"/>
          <p:nvPr/>
        </p:nvSpPr>
        <p:spPr>
          <a:xfrm flipH="1" rot="10800000">
            <a:off x="2075688" y="2298697"/>
            <a:ext cx="45719" cy="3458089"/>
          </a:xfrm>
          <a:prstGeom prst="rect">
            <a:avLst/>
          </a:prstGeom>
          <a:solidFill>
            <a:srgbClr val="D0CECE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</a:pPr>
            <a:r>
              <a:t/>
            </a:r>
            <a:endParaRPr sz="4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5" name="Shape 845"/>
          <p:cNvSpPr txBox="1"/>
          <p:nvPr/>
        </p:nvSpPr>
        <p:spPr>
          <a:xfrm>
            <a:off x="235132" y="506400"/>
            <a:ext cx="3274422" cy="927803"/>
          </a:xfrm>
          <a:prstGeom prst="rect">
            <a:avLst/>
          </a:prstGeom>
          <a:solidFill>
            <a:srgbClr val="1A86BA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Calibri"/>
              <a:buNone/>
            </a:pPr>
            <a:r>
              <a:rPr lang="en-US" sz="4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Highlights</a:t>
            </a:r>
          </a:p>
        </p:txBody>
      </p:sp>
      <p:sp>
        <p:nvSpPr>
          <p:cNvPr id="846" name="Shape 846"/>
          <p:cNvSpPr txBox="1"/>
          <p:nvPr/>
        </p:nvSpPr>
        <p:spPr>
          <a:xfrm>
            <a:off x="87085" y="506400"/>
            <a:ext cx="69667" cy="927803"/>
          </a:xfrm>
          <a:prstGeom prst="rect">
            <a:avLst/>
          </a:prstGeom>
          <a:solidFill>
            <a:srgbClr val="1A86BA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</a:pPr>
            <a:r>
              <a:t/>
            </a:r>
            <a:endParaRPr sz="4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47" name="Shape 847"/>
          <p:cNvGrpSpPr/>
          <p:nvPr/>
        </p:nvGrpSpPr>
        <p:grpSpPr>
          <a:xfrm>
            <a:off x="10685416" y="63358"/>
            <a:ext cx="1506583" cy="443042"/>
            <a:chOff x="9344296" y="1562782"/>
            <a:chExt cx="1506583" cy="443042"/>
          </a:xfrm>
        </p:grpSpPr>
        <p:sp>
          <p:nvSpPr>
            <p:cNvPr id="848" name="Shape 848"/>
            <p:cNvSpPr/>
            <p:nvPr/>
          </p:nvSpPr>
          <p:spPr>
            <a:xfrm>
              <a:off x="9344296" y="1567542"/>
              <a:ext cx="1506583" cy="409305"/>
            </a:xfrm>
            <a:prstGeom prst="rect">
              <a:avLst/>
            </a:prstGeom>
            <a:solidFill>
              <a:srgbClr val="1A86BA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849" name="Shape 84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456964" y="1562782"/>
              <a:ext cx="1293658" cy="44304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50" name="Shape 850"/>
          <p:cNvGrpSpPr/>
          <p:nvPr/>
        </p:nvGrpSpPr>
        <p:grpSpPr>
          <a:xfrm>
            <a:off x="1828761" y="2230703"/>
            <a:ext cx="4453127" cy="2796367"/>
            <a:chOff x="1282990" y="1847088"/>
            <a:chExt cx="4453127" cy="2796367"/>
          </a:xfrm>
        </p:grpSpPr>
        <p:sp>
          <p:nvSpPr>
            <p:cNvPr id="851" name="Shape 851"/>
            <p:cNvSpPr/>
            <p:nvPr/>
          </p:nvSpPr>
          <p:spPr>
            <a:xfrm>
              <a:off x="1282990" y="1847088"/>
              <a:ext cx="4453127" cy="530351"/>
            </a:xfrm>
            <a:prstGeom prst="round2DiagRect">
              <a:avLst>
                <a:gd fmla="val 16667" name="adj1"/>
                <a:gd fmla="val 0" name="adj2"/>
              </a:avLst>
            </a:prstGeom>
            <a:solidFill>
              <a:srgbClr val="C9C9C9"/>
            </a:solidFill>
            <a:ln>
              <a:noFill/>
            </a:ln>
            <a:effectLst>
              <a:outerShdw blurRad="50799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en-US" sz="2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Mixed Programming API </a:t>
              </a:r>
            </a:p>
          </p:txBody>
        </p:sp>
        <p:sp>
          <p:nvSpPr>
            <p:cNvPr id="852" name="Shape 852"/>
            <p:cNvSpPr/>
            <p:nvPr/>
          </p:nvSpPr>
          <p:spPr>
            <a:xfrm>
              <a:off x="1282990" y="2604330"/>
              <a:ext cx="4453127" cy="530351"/>
            </a:xfrm>
            <a:prstGeom prst="round2DiagRect">
              <a:avLst>
                <a:gd fmla="val 16667" name="adj1"/>
                <a:gd fmla="val 0" name="adj2"/>
              </a:avLst>
            </a:prstGeom>
            <a:solidFill>
              <a:srgbClr val="C9C9C9"/>
            </a:solidFill>
            <a:ln>
              <a:noFill/>
            </a:ln>
            <a:effectLst>
              <a:outerShdw blurRad="50799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en-US" sz="2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Auto Parallel Scheduling </a:t>
              </a:r>
            </a:p>
          </p:txBody>
        </p:sp>
        <p:sp>
          <p:nvSpPr>
            <p:cNvPr id="853" name="Shape 853"/>
            <p:cNvSpPr/>
            <p:nvPr/>
          </p:nvSpPr>
          <p:spPr>
            <a:xfrm>
              <a:off x="1282990" y="3358717"/>
              <a:ext cx="4453127" cy="530351"/>
            </a:xfrm>
            <a:prstGeom prst="round2DiagRect">
              <a:avLst>
                <a:gd fmla="val 16667" name="adj1"/>
                <a:gd fmla="val 0" name="adj2"/>
              </a:avLst>
            </a:prstGeom>
            <a:solidFill>
              <a:srgbClr val="C9C9C9"/>
            </a:solidFill>
            <a:ln>
              <a:noFill/>
            </a:ln>
            <a:effectLst>
              <a:outerShdw blurRad="50799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en-US" sz="2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Distributed Computing </a:t>
              </a:r>
            </a:p>
          </p:txBody>
        </p:sp>
        <p:sp>
          <p:nvSpPr>
            <p:cNvPr id="854" name="Shape 854"/>
            <p:cNvSpPr/>
            <p:nvPr/>
          </p:nvSpPr>
          <p:spPr>
            <a:xfrm>
              <a:off x="1282990" y="4113103"/>
              <a:ext cx="4453127" cy="530351"/>
            </a:xfrm>
            <a:prstGeom prst="round2DiagRect">
              <a:avLst>
                <a:gd fmla="val 16667" name="adj1"/>
                <a:gd fmla="val 0" name="adj2"/>
              </a:avLst>
            </a:prstGeom>
            <a:solidFill>
              <a:srgbClr val="C9C9C9"/>
            </a:solidFill>
            <a:ln>
              <a:noFill/>
            </a:ln>
            <a:effectLst>
              <a:outerShdw blurRad="50799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en-US" sz="2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Language Supports</a:t>
              </a:r>
            </a:p>
          </p:txBody>
        </p:sp>
      </p:grpSp>
      <p:sp>
        <p:nvSpPr>
          <p:cNvPr id="855" name="Shape 855"/>
          <p:cNvSpPr/>
          <p:nvPr/>
        </p:nvSpPr>
        <p:spPr>
          <a:xfrm>
            <a:off x="2581763" y="584912"/>
            <a:ext cx="676655" cy="659026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gradFill>
            <a:gsLst>
              <a:gs pos="0">
                <a:srgbClr val="FFFF00"/>
              </a:gs>
              <a:gs pos="26000">
                <a:srgbClr val="FFFF00"/>
              </a:gs>
              <a:gs pos="39000">
                <a:srgbClr val="E2AA00"/>
              </a:gs>
              <a:gs pos="52999">
                <a:srgbClr val="BF9000"/>
              </a:gs>
              <a:gs pos="97000">
                <a:srgbClr val="B28600"/>
              </a:gs>
              <a:gs pos="100000">
                <a:srgbClr val="B28600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56" name="Shape 856"/>
          <p:cNvGrpSpPr/>
          <p:nvPr/>
        </p:nvGrpSpPr>
        <p:grpSpPr>
          <a:xfrm>
            <a:off x="365334" y="5891562"/>
            <a:ext cx="3063666" cy="769441"/>
            <a:chOff x="4246958" y="544654"/>
            <a:chExt cx="2874430" cy="769441"/>
          </a:xfrm>
        </p:grpSpPr>
        <p:sp>
          <p:nvSpPr>
            <p:cNvPr id="857" name="Shape 857"/>
            <p:cNvSpPr txBox="1"/>
            <p:nvPr/>
          </p:nvSpPr>
          <p:spPr>
            <a:xfrm>
              <a:off x="4246958" y="544654"/>
              <a:ext cx="2830497" cy="769441"/>
            </a:xfrm>
            <a:prstGeom prst="rect">
              <a:avLst/>
            </a:prstGeom>
            <a:solidFill>
              <a:srgbClr val="1A86BA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US" sz="4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Flexibility</a:t>
              </a:r>
            </a:p>
          </p:txBody>
        </p:sp>
        <p:pic>
          <p:nvPicPr>
            <p:cNvPr descr="Flag" id="858" name="Shape 85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434223" y="612650"/>
              <a:ext cx="687165" cy="68716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59" name="Shape 859"/>
          <p:cNvSpPr txBox="1"/>
          <p:nvPr/>
        </p:nvSpPr>
        <p:spPr>
          <a:xfrm rot="5400000">
            <a:off x="1866027" y="4262043"/>
            <a:ext cx="45903" cy="3016841"/>
          </a:xfrm>
          <a:prstGeom prst="rect">
            <a:avLst/>
          </a:prstGeom>
          <a:solidFill>
            <a:srgbClr val="D0CECE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</a:pPr>
            <a:r>
              <a:t/>
            </a:r>
            <a:endParaRPr sz="4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60" name="Shape 860"/>
          <p:cNvGrpSpPr/>
          <p:nvPr/>
        </p:nvGrpSpPr>
        <p:grpSpPr>
          <a:xfrm>
            <a:off x="5575535" y="5377778"/>
            <a:ext cx="4453127" cy="1163559"/>
            <a:chOff x="5183176" y="5047373"/>
            <a:chExt cx="4453127" cy="1163559"/>
          </a:xfrm>
        </p:grpSpPr>
        <p:sp>
          <p:nvSpPr>
            <p:cNvPr id="861" name="Shape 861"/>
            <p:cNvSpPr/>
            <p:nvPr/>
          </p:nvSpPr>
          <p:spPr>
            <a:xfrm>
              <a:off x="5183176" y="5047373"/>
              <a:ext cx="4453127" cy="530351"/>
            </a:xfrm>
            <a:prstGeom prst="round2DiagRect">
              <a:avLst>
                <a:gd fmla="val 16667" name="adj1"/>
                <a:gd fmla="val 0" name="adj2"/>
              </a:avLst>
            </a:prstGeom>
            <a:solidFill>
              <a:srgbClr val="C9C9C9"/>
            </a:solidFill>
            <a:ln>
              <a:noFill/>
            </a:ln>
            <a:effectLst>
              <a:outerShdw blurRad="50799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en-US" sz="2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Memory Optimization</a:t>
              </a:r>
            </a:p>
          </p:txBody>
        </p:sp>
        <p:sp>
          <p:nvSpPr>
            <p:cNvPr id="862" name="Shape 862"/>
            <p:cNvSpPr/>
            <p:nvPr/>
          </p:nvSpPr>
          <p:spPr>
            <a:xfrm>
              <a:off x="5183176" y="5680580"/>
              <a:ext cx="4453127" cy="530351"/>
            </a:xfrm>
            <a:prstGeom prst="round2DiagRect">
              <a:avLst>
                <a:gd fmla="val 16667" name="adj1"/>
                <a:gd fmla="val 0" name="adj2"/>
              </a:avLst>
            </a:prstGeom>
            <a:solidFill>
              <a:srgbClr val="4FACEB"/>
            </a:solidFill>
            <a:ln>
              <a:noFill/>
            </a:ln>
            <a:effectLst>
              <a:outerShdw blurRad="50799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en-US" sz="2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Runs Everywhere</a:t>
              </a:r>
            </a:p>
          </p:txBody>
        </p:sp>
      </p:grpSp>
      <p:grpSp>
        <p:nvGrpSpPr>
          <p:cNvPr id="863" name="Shape 863"/>
          <p:cNvGrpSpPr/>
          <p:nvPr/>
        </p:nvGrpSpPr>
        <p:grpSpPr>
          <a:xfrm>
            <a:off x="5259761" y="706625"/>
            <a:ext cx="3246934" cy="915133"/>
            <a:chOff x="4311835" y="714000"/>
            <a:chExt cx="3246934" cy="915133"/>
          </a:xfrm>
        </p:grpSpPr>
        <p:sp>
          <p:nvSpPr>
            <p:cNvPr id="864" name="Shape 864"/>
            <p:cNvSpPr txBox="1"/>
            <p:nvPr/>
          </p:nvSpPr>
          <p:spPr>
            <a:xfrm rot="5400000">
              <a:off x="5912442" y="-17193"/>
              <a:ext cx="45718" cy="3246934"/>
            </a:xfrm>
            <a:prstGeom prst="rect">
              <a:avLst/>
            </a:prstGeom>
            <a:solidFill>
              <a:srgbClr val="D0CECE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buClr>
                  <a:schemeClr val="dk1"/>
                </a:buClr>
                <a:buFont typeface="Calibri"/>
                <a:buNone/>
              </a:pPr>
              <a:r>
                <a:t/>
              </a:r>
              <a:endParaRPr sz="4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865" name="Shape 865"/>
            <p:cNvGrpSpPr/>
            <p:nvPr/>
          </p:nvGrpSpPr>
          <p:grpSpPr>
            <a:xfrm>
              <a:off x="4323323" y="714000"/>
              <a:ext cx="3122943" cy="769441"/>
              <a:chOff x="4323323" y="714000"/>
              <a:chExt cx="3122943" cy="769441"/>
            </a:xfrm>
          </p:grpSpPr>
          <p:sp>
            <p:nvSpPr>
              <p:cNvPr id="866" name="Shape 866"/>
              <p:cNvSpPr txBox="1"/>
              <p:nvPr/>
            </p:nvSpPr>
            <p:spPr>
              <a:xfrm>
                <a:off x="4323323" y="714000"/>
                <a:ext cx="3122943" cy="769441"/>
              </a:xfrm>
              <a:prstGeom prst="rect">
                <a:avLst/>
              </a:prstGeom>
              <a:solidFill>
                <a:srgbClr val="1A86BA"/>
              </a:solidFill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SzPct val="25000"/>
                  <a:buNone/>
                </a:pPr>
                <a:r>
                  <a:rPr lang="en-US" sz="44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Efficiency</a:t>
                </a:r>
              </a:p>
            </p:txBody>
          </p:sp>
          <p:pic>
            <p:nvPicPr>
              <p:cNvPr descr="Rocket" id="867" name="Shape 867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6675959" y="718829"/>
                <a:ext cx="761726" cy="76172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868" name="Shape 868"/>
          <p:cNvGrpSpPr/>
          <p:nvPr/>
        </p:nvGrpSpPr>
        <p:grpSpPr>
          <a:xfrm>
            <a:off x="8090259" y="3011477"/>
            <a:ext cx="3301197" cy="947664"/>
            <a:chOff x="6883228" y="2965168"/>
            <a:chExt cx="3301197" cy="947664"/>
          </a:xfrm>
        </p:grpSpPr>
        <p:sp>
          <p:nvSpPr>
            <p:cNvPr id="869" name="Shape 869"/>
            <p:cNvSpPr txBox="1"/>
            <p:nvPr/>
          </p:nvSpPr>
          <p:spPr>
            <a:xfrm rot="5400000">
              <a:off x="8493674" y="2256668"/>
              <a:ext cx="45718" cy="3266610"/>
            </a:xfrm>
            <a:prstGeom prst="rect">
              <a:avLst/>
            </a:prstGeom>
            <a:solidFill>
              <a:srgbClr val="D0CECE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buClr>
                  <a:schemeClr val="dk1"/>
                </a:buClr>
                <a:buFont typeface="Calibri"/>
                <a:buNone/>
              </a:pPr>
              <a:r>
                <a:t/>
              </a:r>
              <a:endParaRPr sz="4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870" name="Shape 870"/>
            <p:cNvGrpSpPr/>
            <p:nvPr/>
          </p:nvGrpSpPr>
          <p:grpSpPr>
            <a:xfrm>
              <a:off x="6883228" y="2965168"/>
              <a:ext cx="3301197" cy="828734"/>
              <a:chOff x="6883228" y="2965168"/>
              <a:chExt cx="3301197" cy="828734"/>
            </a:xfrm>
          </p:grpSpPr>
          <p:sp>
            <p:nvSpPr>
              <p:cNvPr id="871" name="Shape 871"/>
              <p:cNvSpPr txBox="1"/>
              <p:nvPr/>
            </p:nvSpPr>
            <p:spPr>
              <a:xfrm>
                <a:off x="6883228" y="2994816"/>
                <a:ext cx="3266610" cy="769441"/>
              </a:xfrm>
              <a:prstGeom prst="rect">
                <a:avLst/>
              </a:prstGeom>
              <a:solidFill>
                <a:srgbClr val="1A86BA"/>
              </a:solidFill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SzPct val="25000"/>
                  <a:buNone/>
                </a:pPr>
                <a:r>
                  <a:rPr lang="en-US" sz="44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Portability</a:t>
                </a:r>
              </a:p>
            </p:txBody>
          </p:sp>
          <p:pic>
            <p:nvPicPr>
              <p:cNvPr descr="Box" id="872" name="Shape 872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9355692" y="2965168"/>
                <a:ext cx="828734" cy="828734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873" name="Shape 873"/>
              <p:cNvSpPr txBox="1"/>
              <p:nvPr/>
            </p:nvSpPr>
            <p:spPr>
              <a:xfrm flipH="1" rot="10800000">
                <a:off x="9355692" y="2994814"/>
                <a:ext cx="45718" cy="769441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buClr>
                    <a:schemeClr val="dk1"/>
                  </a:buClr>
                  <a:buFont typeface="Calibri"/>
                  <a:buNone/>
                </a:pPr>
                <a:r>
                  <a:t/>
                </a:r>
                <a:endParaRPr sz="4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874" name="Shape 874"/>
          <p:cNvSpPr txBox="1"/>
          <p:nvPr/>
        </p:nvSpPr>
        <p:spPr>
          <a:xfrm flipH="1" rot="10800000">
            <a:off x="2673734" y="5891562"/>
            <a:ext cx="45718" cy="76944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</a:pPr>
            <a:r>
              <a:t/>
            </a:r>
            <a:endParaRPr sz="4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5" name="Shape 875"/>
          <p:cNvSpPr txBox="1"/>
          <p:nvPr/>
        </p:nvSpPr>
        <p:spPr>
          <a:xfrm flipH="1" rot="10800000">
            <a:off x="7569586" y="706624"/>
            <a:ext cx="45718" cy="76944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</a:pPr>
            <a:r>
              <a:t/>
            </a:r>
            <a:endParaRPr sz="4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push/>
  </p:transition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79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Shape 880"/>
          <p:cNvSpPr txBox="1"/>
          <p:nvPr>
            <p:ph idx="1" type="body"/>
          </p:nvPr>
        </p:nvSpPr>
        <p:spPr>
          <a:xfrm>
            <a:off x="235132" y="2112263"/>
            <a:ext cx="5762442" cy="392810"/>
          </a:xfrm>
          <a:prstGeom prst="rect">
            <a:avLst/>
          </a:prstGeom>
          <a:solidFill>
            <a:srgbClr val="1A86BA"/>
          </a:solidFill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Consume data from distributed filesystems</a:t>
            </a:r>
          </a:p>
        </p:txBody>
      </p:sp>
      <p:pic>
        <p:nvPicPr>
          <p:cNvPr id="881" name="Shape 881"/>
          <p:cNvPicPr preferRelativeResize="0"/>
          <p:nvPr>
            <p:ph idx="2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9716" y="2695176"/>
            <a:ext cx="2990849" cy="819150"/>
          </a:xfrm>
          <a:prstGeom prst="rect">
            <a:avLst/>
          </a:prstGeom>
          <a:noFill/>
          <a:ln>
            <a:noFill/>
          </a:ln>
        </p:spPr>
      </p:pic>
      <p:sp>
        <p:nvSpPr>
          <p:cNvPr id="882" name="Shape 882"/>
          <p:cNvSpPr txBox="1"/>
          <p:nvPr>
            <p:ph idx="3" type="body"/>
          </p:nvPr>
        </p:nvSpPr>
        <p:spPr>
          <a:xfrm>
            <a:off x="6561550" y="2080341"/>
            <a:ext cx="5183187" cy="424732"/>
          </a:xfrm>
          <a:prstGeom prst="rect">
            <a:avLst/>
          </a:prstGeom>
          <a:solidFill>
            <a:srgbClr val="1A86BA"/>
          </a:solidFill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Launch Distributed Jobs</a:t>
            </a:r>
          </a:p>
        </p:txBody>
      </p:sp>
      <p:sp>
        <p:nvSpPr>
          <p:cNvPr id="883" name="Shape 883"/>
          <p:cNvSpPr txBox="1"/>
          <p:nvPr/>
        </p:nvSpPr>
        <p:spPr>
          <a:xfrm>
            <a:off x="235132" y="506400"/>
            <a:ext cx="3274422" cy="927803"/>
          </a:xfrm>
          <a:prstGeom prst="rect">
            <a:avLst/>
          </a:prstGeom>
          <a:solidFill>
            <a:srgbClr val="1A86BA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Calibri"/>
              <a:buNone/>
            </a:pPr>
            <a:r>
              <a:rPr lang="en-US" sz="4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Portable</a:t>
            </a:r>
          </a:p>
        </p:txBody>
      </p:sp>
      <p:sp>
        <p:nvSpPr>
          <p:cNvPr id="884" name="Shape 884"/>
          <p:cNvSpPr txBox="1"/>
          <p:nvPr/>
        </p:nvSpPr>
        <p:spPr>
          <a:xfrm>
            <a:off x="87085" y="506400"/>
            <a:ext cx="69667" cy="927803"/>
          </a:xfrm>
          <a:prstGeom prst="rect">
            <a:avLst/>
          </a:prstGeom>
          <a:solidFill>
            <a:srgbClr val="1A86BA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</a:pPr>
            <a:r>
              <a:t/>
            </a:r>
            <a:endParaRPr sz="4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85" name="Shape 885"/>
          <p:cNvGrpSpPr/>
          <p:nvPr/>
        </p:nvGrpSpPr>
        <p:grpSpPr>
          <a:xfrm>
            <a:off x="10685416" y="63358"/>
            <a:ext cx="1506583" cy="443042"/>
            <a:chOff x="9344296" y="1562782"/>
            <a:chExt cx="1506583" cy="443042"/>
          </a:xfrm>
        </p:grpSpPr>
        <p:sp>
          <p:nvSpPr>
            <p:cNvPr id="886" name="Shape 886"/>
            <p:cNvSpPr/>
            <p:nvPr/>
          </p:nvSpPr>
          <p:spPr>
            <a:xfrm>
              <a:off x="9344296" y="1567542"/>
              <a:ext cx="1506583" cy="409305"/>
            </a:xfrm>
            <a:prstGeom prst="rect">
              <a:avLst/>
            </a:prstGeom>
            <a:solidFill>
              <a:srgbClr val="1A86BA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887" name="Shape 88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9456964" y="1562782"/>
              <a:ext cx="1293658" cy="44304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Box" id="888" name="Shape 88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599072" y="529297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lay" id="889" name="Shape 88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587932" y="640789"/>
            <a:ext cx="659026" cy="659026"/>
          </a:xfrm>
          <a:prstGeom prst="rect">
            <a:avLst/>
          </a:prstGeom>
          <a:noFill/>
          <a:ln>
            <a:noFill/>
          </a:ln>
        </p:spPr>
      </p:pic>
      <p:sp>
        <p:nvSpPr>
          <p:cNvPr id="890" name="Shape 890"/>
          <p:cNvSpPr txBox="1"/>
          <p:nvPr/>
        </p:nvSpPr>
        <p:spPr>
          <a:xfrm>
            <a:off x="4325337" y="748283"/>
            <a:ext cx="4827807" cy="461664"/>
          </a:xfrm>
          <a:prstGeom prst="rect">
            <a:avLst/>
          </a:prstGeom>
          <a:solidFill>
            <a:srgbClr val="1A86BA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Train on the cloud</a:t>
            </a:r>
          </a:p>
        </p:txBody>
      </p:sp>
      <p:pic>
        <p:nvPicPr>
          <p:cNvPr id="891" name="Shape 89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025775" y="2642661"/>
            <a:ext cx="2971799" cy="1285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892" name="Shape 89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24204" y="3799407"/>
            <a:ext cx="3028949" cy="1200150"/>
          </a:xfrm>
          <a:prstGeom prst="rect">
            <a:avLst/>
          </a:prstGeom>
          <a:noFill/>
          <a:ln>
            <a:noFill/>
          </a:ln>
        </p:spPr>
      </p:pic>
      <p:sp>
        <p:nvSpPr>
          <p:cNvPr id="893" name="Shape 893"/>
          <p:cNvSpPr/>
          <p:nvPr/>
        </p:nvSpPr>
        <p:spPr>
          <a:xfrm>
            <a:off x="399832" y="6161312"/>
            <a:ext cx="504067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… multithreaded read/write to hide network latency</a:t>
            </a:r>
          </a:p>
        </p:txBody>
      </p:sp>
      <p:sp>
        <p:nvSpPr>
          <p:cNvPr id="894" name="Shape 894"/>
          <p:cNvSpPr/>
          <p:nvPr/>
        </p:nvSpPr>
        <p:spPr>
          <a:xfrm>
            <a:off x="6487239" y="6022812"/>
            <a:ext cx="5257499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easily extend to other cluster resource management software</a:t>
            </a:r>
          </a:p>
        </p:txBody>
      </p:sp>
      <p:pic>
        <p:nvPicPr>
          <p:cNvPr id="895" name="Shape 89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487239" y="2611355"/>
            <a:ext cx="3571874" cy="3305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 txBox="1"/>
          <p:nvPr>
            <p:ph type="title"/>
          </p:nvPr>
        </p:nvSpPr>
        <p:spPr>
          <a:xfrm>
            <a:off x="235132" y="506400"/>
            <a:ext cx="3274422" cy="927803"/>
          </a:xfrm>
          <a:prstGeom prst="rect">
            <a:avLst/>
          </a:prstGeom>
          <a:solidFill>
            <a:srgbClr val="1A86BA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Calibri"/>
              <a:buNone/>
            </a:pPr>
            <a:r>
              <a:rPr b="0" i="0" lang="en-US" sz="4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Features</a:t>
            </a:r>
          </a:p>
        </p:txBody>
      </p:sp>
      <p:grpSp>
        <p:nvGrpSpPr>
          <p:cNvPr id="132" name="Shape 132"/>
          <p:cNvGrpSpPr/>
          <p:nvPr/>
        </p:nvGrpSpPr>
        <p:grpSpPr>
          <a:xfrm>
            <a:off x="4482736" y="1911444"/>
            <a:ext cx="3122021" cy="914400"/>
            <a:chOff x="3405866" y="3086575"/>
            <a:chExt cx="3122021" cy="914400"/>
          </a:xfrm>
        </p:grpSpPr>
        <p:pic>
          <p:nvPicPr>
            <p:cNvPr descr="Box" id="133" name="Shape 13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405866" y="3086575"/>
              <a:ext cx="914400" cy="914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4" name="Shape 134"/>
            <p:cNvSpPr txBox="1"/>
            <p:nvPr/>
          </p:nvSpPr>
          <p:spPr>
            <a:xfrm>
              <a:off x="4327612" y="3215400"/>
              <a:ext cx="2200275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US" sz="1800">
                  <a:solidFill>
                    <a:srgbClr val="1A86BA"/>
                  </a:solidFill>
                  <a:latin typeface="Calibri"/>
                  <a:ea typeface="Calibri"/>
                  <a:cs typeface="Calibri"/>
                  <a:sym typeface="Calibri"/>
                </a:rPr>
                <a:t>Portable</a:t>
              </a:r>
            </a:p>
          </p:txBody>
        </p:sp>
      </p:grpSp>
      <p:grpSp>
        <p:nvGrpSpPr>
          <p:cNvPr id="135" name="Shape 135"/>
          <p:cNvGrpSpPr/>
          <p:nvPr/>
        </p:nvGrpSpPr>
        <p:grpSpPr>
          <a:xfrm>
            <a:off x="619124" y="1911444"/>
            <a:ext cx="3106783" cy="914400"/>
            <a:chOff x="2024063" y="2971799"/>
            <a:chExt cx="3106783" cy="914400"/>
          </a:xfrm>
        </p:grpSpPr>
        <p:pic>
          <p:nvPicPr>
            <p:cNvPr descr="Flag" id="136" name="Shape 13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024063" y="2971799"/>
              <a:ext cx="914400" cy="914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7" name="Shape 137"/>
            <p:cNvSpPr txBox="1"/>
            <p:nvPr/>
          </p:nvSpPr>
          <p:spPr>
            <a:xfrm>
              <a:off x="2930571" y="3100624"/>
              <a:ext cx="2200275" cy="46166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US" sz="2400">
                  <a:solidFill>
                    <a:srgbClr val="1A86BA"/>
                  </a:solidFill>
                  <a:latin typeface="Calibri"/>
                  <a:ea typeface="Calibri"/>
                  <a:cs typeface="Calibri"/>
                  <a:sym typeface="Calibri"/>
                </a:rPr>
                <a:t>Flexible</a:t>
              </a:r>
            </a:p>
          </p:txBody>
        </p:sp>
      </p:grpSp>
      <p:grpSp>
        <p:nvGrpSpPr>
          <p:cNvPr id="138" name="Shape 138"/>
          <p:cNvGrpSpPr/>
          <p:nvPr/>
        </p:nvGrpSpPr>
        <p:grpSpPr>
          <a:xfrm>
            <a:off x="4482736" y="4413198"/>
            <a:ext cx="3114674" cy="914400"/>
            <a:chOff x="5765344" y="4687794"/>
            <a:chExt cx="3114674" cy="914400"/>
          </a:xfrm>
        </p:grpSpPr>
        <p:pic>
          <p:nvPicPr>
            <p:cNvPr descr="Rocket" id="139" name="Shape 13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765344" y="4687794"/>
              <a:ext cx="914400" cy="914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0" name="Shape 140"/>
            <p:cNvSpPr txBox="1"/>
            <p:nvPr/>
          </p:nvSpPr>
          <p:spPr>
            <a:xfrm>
              <a:off x="6679743" y="4960328"/>
              <a:ext cx="2200275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US" sz="1800">
                  <a:solidFill>
                    <a:srgbClr val="1A86BA"/>
                  </a:solidFill>
                  <a:latin typeface="Calibri"/>
                  <a:ea typeface="Calibri"/>
                  <a:cs typeface="Calibri"/>
                  <a:sym typeface="Calibri"/>
                </a:rPr>
                <a:t>Performance</a:t>
              </a:r>
            </a:p>
          </p:txBody>
        </p:sp>
      </p:grpSp>
      <p:grpSp>
        <p:nvGrpSpPr>
          <p:cNvPr id="141" name="Shape 141"/>
          <p:cNvGrpSpPr/>
          <p:nvPr/>
        </p:nvGrpSpPr>
        <p:grpSpPr>
          <a:xfrm>
            <a:off x="619123" y="4413198"/>
            <a:ext cx="3404235" cy="980419"/>
            <a:chOff x="1885950" y="4792023"/>
            <a:chExt cx="3055076" cy="980419"/>
          </a:xfrm>
        </p:grpSpPr>
        <p:pic>
          <p:nvPicPr>
            <p:cNvPr descr="Cloud" id="142" name="Shape 142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885950" y="4792023"/>
              <a:ext cx="914400" cy="914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3" name="Shape 143"/>
            <p:cNvSpPr txBox="1"/>
            <p:nvPr/>
          </p:nvSpPr>
          <p:spPr>
            <a:xfrm>
              <a:off x="2740750" y="5064557"/>
              <a:ext cx="2200275" cy="70788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US" sz="2000">
                  <a:solidFill>
                    <a:srgbClr val="1A86BA"/>
                  </a:solidFill>
                  <a:latin typeface="Calibri"/>
                  <a:ea typeface="Calibri"/>
                  <a:cs typeface="Calibri"/>
                  <a:sym typeface="Calibri"/>
                </a:rPr>
                <a:t>Distributed on Cloud</a:t>
              </a:r>
            </a:p>
          </p:txBody>
        </p:sp>
      </p:grpSp>
      <p:grpSp>
        <p:nvGrpSpPr>
          <p:cNvPr id="144" name="Shape 144"/>
          <p:cNvGrpSpPr/>
          <p:nvPr/>
        </p:nvGrpSpPr>
        <p:grpSpPr>
          <a:xfrm>
            <a:off x="8111085" y="1911444"/>
            <a:ext cx="3292653" cy="914400"/>
            <a:chOff x="6788332" y="3045549"/>
            <a:chExt cx="3292653" cy="914400"/>
          </a:xfrm>
        </p:grpSpPr>
        <p:sp>
          <p:nvSpPr>
            <p:cNvPr id="145" name="Shape 145"/>
            <p:cNvSpPr txBox="1"/>
            <p:nvPr/>
          </p:nvSpPr>
          <p:spPr>
            <a:xfrm>
              <a:off x="7880710" y="3176583"/>
              <a:ext cx="2200275" cy="6463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US" sz="1800">
                  <a:solidFill>
                    <a:srgbClr val="1A86BA"/>
                  </a:solidFill>
                  <a:latin typeface="Calibri"/>
                  <a:ea typeface="Calibri"/>
                  <a:cs typeface="Calibri"/>
                  <a:sym typeface="Calibri"/>
                </a:rPr>
                <a:t>Multiple Language Support</a:t>
              </a:r>
            </a:p>
          </p:txBody>
        </p:sp>
        <p:pic>
          <p:nvPicPr>
            <p:cNvPr descr="Wrench" id="146" name="Shape 146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6788332" y="3045549"/>
              <a:ext cx="914400" cy="9144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7" name="Shape 147"/>
          <p:cNvGrpSpPr/>
          <p:nvPr/>
        </p:nvGrpSpPr>
        <p:grpSpPr>
          <a:xfrm>
            <a:off x="8111084" y="4413198"/>
            <a:ext cx="3114675" cy="914400"/>
            <a:chOff x="6792686" y="4723717"/>
            <a:chExt cx="3114675" cy="914400"/>
          </a:xfrm>
        </p:grpSpPr>
        <p:pic>
          <p:nvPicPr>
            <p:cNvPr descr="Gears" id="148" name="Shape 148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6792686" y="4723717"/>
              <a:ext cx="914400" cy="914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9" name="Shape 149"/>
            <p:cNvSpPr txBox="1"/>
            <p:nvPr/>
          </p:nvSpPr>
          <p:spPr>
            <a:xfrm>
              <a:off x="7707086" y="4996251"/>
              <a:ext cx="2200275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US" sz="1800">
                  <a:solidFill>
                    <a:srgbClr val="1A86BA"/>
                  </a:solidFill>
                  <a:latin typeface="Calibri"/>
                  <a:ea typeface="Calibri"/>
                  <a:cs typeface="Calibri"/>
                  <a:sym typeface="Calibri"/>
                </a:rPr>
                <a:t>Auto Differentiation</a:t>
              </a:r>
            </a:p>
          </p:txBody>
        </p:sp>
      </p:grpSp>
      <p:sp>
        <p:nvSpPr>
          <p:cNvPr id="150" name="Shape 150"/>
          <p:cNvSpPr txBox="1"/>
          <p:nvPr/>
        </p:nvSpPr>
        <p:spPr>
          <a:xfrm>
            <a:off x="87085" y="506400"/>
            <a:ext cx="69667" cy="927803"/>
          </a:xfrm>
          <a:prstGeom prst="rect">
            <a:avLst/>
          </a:prstGeom>
          <a:solidFill>
            <a:srgbClr val="1A86BA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</a:pPr>
            <a:r>
              <a:t/>
            </a:r>
            <a:endParaRPr sz="4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Shape 151"/>
          <p:cNvSpPr txBox="1"/>
          <p:nvPr/>
        </p:nvSpPr>
        <p:spPr>
          <a:xfrm>
            <a:off x="632731" y="2822250"/>
            <a:ext cx="2889884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Supports both imperative and symbolic programming</a:t>
            </a:r>
          </a:p>
        </p:txBody>
      </p:sp>
      <p:sp>
        <p:nvSpPr>
          <p:cNvPr id="152" name="Shape 152"/>
          <p:cNvSpPr txBox="1"/>
          <p:nvPr/>
        </p:nvSpPr>
        <p:spPr>
          <a:xfrm>
            <a:off x="4482735" y="2822756"/>
            <a:ext cx="3450371" cy="923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Runs on CPUs or GPUs, on clusters, servers, desktops, or mobile phones</a:t>
            </a:r>
          </a:p>
        </p:txBody>
      </p:sp>
      <p:sp>
        <p:nvSpPr>
          <p:cNvPr id="153" name="Shape 153"/>
          <p:cNvSpPr txBox="1"/>
          <p:nvPr/>
        </p:nvSpPr>
        <p:spPr>
          <a:xfrm>
            <a:off x="8346347" y="2822250"/>
            <a:ext cx="3393085" cy="923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C++, Python, R, Scala, Julia, MATLAB and JavaScript - All with the same amazing performance.</a:t>
            </a:r>
          </a:p>
        </p:txBody>
      </p:sp>
      <p:sp>
        <p:nvSpPr>
          <p:cNvPr id="154" name="Shape 154"/>
          <p:cNvSpPr txBox="1"/>
          <p:nvPr/>
        </p:nvSpPr>
        <p:spPr>
          <a:xfrm>
            <a:off x="632731" y="5393619"/>
            <a:ext cx="3610084" cy="8309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6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Supports distributed training on multiple CPU/GPU machines, including AWS, GCE, Azure, and Yarn clusters</a:t>
            </a:r>
          </a:p>
        </p:txBody>
      </p:sp>
      <p:sp>
        <p:nvSpPr>
          <p:cNvPr id="155" name="Shape 155"/>
          <p:cNvSpPr txBox="1"/>
          <p:nvPr/>
        </p:nvSpPr>
        <p:spPr>
          <a:xfrm>
            <a:off x="4482735" y="5463287"/>
            <a:ext cx="3863611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Optimized C++ backend engine parallelizes both I/O and computation</a:t>
            </a:r>
          </a:p>
        </p:txBody>
      </p:sp>
      <p:sp>
        <p:nvSpPr>
          <p:cNvPr id="156" name="Shape 156"/>
          <p:cNvSpPr txBox="1"/>
          <p:nvPr/>
        </p:nvSpPr>
        <p:spPr>
          <a:xfrm>
            <a:off x="8346346" y="5463287"/>
            <a:ext cx="3745394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Calculates the gradient automatically for training a model</a:t>
            </a:r>
          </a:p>
        </p:txBody>
      </p:sp>
      <p:grpSp>
        <p:nvGrpSpPr>
          <p:cNvPr id="157" name="Shape 157"/>
          <p:cNvGrpSpPr/>
          <p:nvPr/>
        </p:nvGrpSpPr>
        <p:grpSpPr>
          <a:xfrm>
            <a:off x="10685416" y="63358"/>
            <a:ext cx="1506583" cy="443042"/>
            <a:chOff x="9344296" y="1562782"/>
            <a:chExt cx="1506583" cy="443042"/>
          </a:xfrm>
        </p:grpSpPr>
        <p:sp>
          <p:nvSpPr>
            <p:cNvPr id="158" name="Shape 158"/>
            <p:cNvSpPr/>
            <p:nvPr/>
          </p:nvSpPr>
          <p:spPr>
            <a:xfrm>
              <a:off x="9344296" y="1567542"/>
              <a:ext cx="1506583" cy="409305"/>
            </a:xfrm>
            <a:prstGeom prst="rect">
              <a:avLst/>
            </a:prstGeom>
            <a:solidFill>
              <a:srgbClr val="1A86BA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59" name="Shape 159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9456964" y="1562782"/>
              <a:ext cx="1293658" cy="4430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99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Shape 900"/>
          <p:cNvSpPr txBox="1"/>
          <p:nvPr/>
        </p:nvSpPr>
        <p:spPr>
          <a:xfrm>
            <a:off x="235132" y="506400"/>
            <a:ext cx="3274422" cy="927803"/>
          </a:xfrm>
          <a:prstGeom prst="rect">
            <a:avLst/>
          </a:prstGeom>
          <a:solidFill>
            <a:srgbClr val="1A86BA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Calibri"/>
              <a:buNone/>
            </a:pPr>
            <a:r>
              <a:rPr lang="en-US" sz="4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Portable</a:t>
            </a:r>
          </a:p>
        </p:txBody>
      </p:sp>
      <p:sp>
        <p:nvSpPr>
          <p:cNvPr id="901" name="Shape 901"/>
          <p:cNvSpPr txBox="1"/>
          <p:nvPr/>
        </p:nvSpPr>
        <p:spPr>
          <a:xfrm>
            <a:off x="87085" y="506400"/>
            <a:ext cx="69667" cy="927803"/>
          </a:xfrm>
          <a:prstGeom prst="rect">
            <a:avLst/>
          </a:prstGeom>
          <a:solidFill>
            <a:srgbClr val="1A86BA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</a:pPr>
            <a:r>
              <a:t/>
            </a:r>
            <a:endParaRPr sz="4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02" name="Shape 902"/>
          <p:cNvGrpSpPr/>
          <p:nvPr/>
        </p:nvGrpSpPr>
        <p:grpSpPr>
          <a:xfrm>
            <a:off x="10685416" y="63358"/>
            <a:ext cx="1506583" cy="443042"/>
            <a:chOff x="9344296" y="1562782"/>
            <a:chExt cx="1506583" cy="443042"/>
          </a:xfrm>
        </p:grpSpPr>
        <p:sp>
          <p:nvSpPr>
            <p:cNvPr id="903" name="Shape 903"/>
            <p:cNvSpPr/>
            <p:nvPr/>
          </p:nvSpPr>
          <p:spPr>
            <a:xfrm>
              <a:off x="9344296" y="1567542"/>
              <a:ext cx="1506583" cy="409305"/>
            </a:xfrm>
            <a:prstGeom prst="rect">
              <a:avLst/>
            </a:prstGeom>
            <a:solidFill>
              <a:srgbClr val="1A86BA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904" name="Shape 90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456964" y="1562782"/>
              <a:ext cx="1293658" cy="44304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Box" id="905" name="Shape 90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99072" y="529297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lay" id="906" name="Shape 90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587932" y="640789"/>
            <a:ext cx="659026" cy="659026"/>
          </a:xfrm>
          <a:prstGeom prst="rect">
            <a:avLst/>
          </a:prstGeom>
          <a:noFill/>
          <a:ln>
            <a:noFill/>
          </a:ln>
        </p:spPr>
      </p:pic>
      <p:sp>
        <p:nvSpPr>
          <p:cNvPr id="907" name="Shape 907"/>
          <p:cNvSpPr txBox="1"/>
          <p:nvPr/>
        </p:nvSpPr>
        <p:spPr>
          <a:xfrm>
            <a:off x="4325337" y="748283"/>
            <a:ext cx="4827807" cy="461664"/>
          </a:xfrm>
          <a:prstGeom prst="rect">
            <a:avLst/>
          </a:prstGeom>
          <a:solidFill>
            <a:srgbClr val="1A86BA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Deploy Everywhere</a:t>
            </a:r>
          </a:p>
        </p:txBody>
      </p:sp>
      <p:pic>
        <p:nvPicPr>
          <p:cNvPr id="908" name="Shape 90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135180" y="1202869"/>
            <a:ext cx="3476624" cy="923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09" name="Shape 90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21919" y="4214430"/>
            <a:ext cx="4610100" cy="25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910" name="Shape 910"/>
          <p:cNvSpPr txBox="1"/>
          <p:nvPr/>
        </p:nvSpPr>
        <p:spPr>
          <a:xfrm>
            <a:off x="411479" y="2744944"/>
            <a:ext cx="4572000" cy="923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Fit the core library with all the dependencies into a single C++ source file.</a:t>
            </a:r>
          </a:p>
          <a:p>
            <a:pPr indent="-285750" lvl="0" marL="2857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Easy to compile on</a:t>
            </a:r>
          </a:p>
        </p:txBody>
      </p:sp>
      <p:pic>
        <p:nvPicPr>
          <p:cNvPr id="911" name="Shape 91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570891" y="3340998"/>
            <a:ext cx="675226" cy="405136"/>
          </a:xfrm>
          <a:prstGeom prst="rect">
            <a:avLst/>
          </a:prstGeom>
          <a:noFill/>
          <a:ln>
            <a:noFill/>
          </a:ln>
        </p:spPr>
      </p:pic>
      <p:sp>
        <p:nvSpPr>
          <p:cNvPr id="912" name="Shape 912"/>
          <p:cNvSpPr txBox="1"/>
          <p:nvPr/>
        </p:nvSpPr>
        <p:spPr>
          <a:xfrm>
            <a:off x="235133" y="2080341"/>
            <a:ext cx="3236237" cy="480131"/>
          </a:xfrm>
          <a:prstGeom prst="rect">
            <a:avLst/>
          </a:prstGeom>
          <a:solidFill>
            <a:srgbClr val="1A86BA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Amalgamation</a:t>
            </a:r>
          </a:p>
        </p:txBody>
      </p:sp>
      <p:pic>
        <p:nvPicPr>
          <p:cNvPr id="913" name="Shape 91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 flipH="1">
            <a:off x="3246118" y="3393151"/>
            <a:ext cx="225250" cy="300832"/>
          </a:xfrm>
          <a:prstGeom prst="rect">
            <a:avLst/>
          </a:prstGeom>
          <a:noFill/>
          <a:ln>
            <a:noFill/>
          </a:ln>
        </p:spPr>
      </p:pic>
      <p:sp>
        <p:nvSpPr>
          <p:cNvPr id="914" name="Shape 914"/>
          <p:cNvSpPr txBox="1"/>
          <p:nvPr/>
        </p:nvSpPr>
        <p:spPr>
          <a:xfrm>
            <a:off x="6309360" y="2208742"/>
            <a:ext cx="5522974" cy="480131"/>
          </a:xfrm>
          <a:prstGeom prst="rect">
            <a:avLst/>
          </a:prstGeom>
          <a:solidFill>
            <a:srgbClr val="1A86BA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Runs in a browser in with JavaScript</a:t>
            </a:r>
          </a:p>
        </p:txBody>
      </p:sp>
      <p:pic>
        <p:nvPicPr>
          <p:cNvPr id="915" name="Shape 915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667742" y="2829415"/>
            <a:ext cx="5218240" cy="336611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16" name="Shape 916"/>
          <p:cNvGrpSpPr/>
          <p:nvPr/>
        </p:nvGrpSpPr>
        <p:grpSpPr>
          <a:xfrm>
            <a:off x="4732019" y="2208742"/>
            <a:ext cx="7359723" cy="4456501"/>
            <a:chOff x="4708351" y="2205177"/>
            <a:chExt cx="7359723" cy="4456501"/>
          </a:xfrm>
        </p:grpSpPr>
        <p:pic>
          <p:nvPicPr>
            <p:cNvPr id="917" name="Shape 917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7816785" y="4508905"/>
              <a:ext cx="4251289" cy="21527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18" name="Shape 918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4708351" y="2685308"/>
              <a:ext cx="3108433" cy="391673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19" name="Shape 919"/>
            <p:cNvSpPr/>
            <p:nvPr/>
          </p:nvSpPr>
          <p:spPr>
            <a:xfrm>
              <a:off x="7816785" y="2744944"/>
              <a:ext cx="4198431" cy="1799622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en-US" sz="1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This AI supercomputer features NVIDIA 256 NVIDIA CUDA® cores, 64-bit CPUs, and a power-efficient design. Plus, it includes the latest technology for deep learning, computer vision, GPU computing, and graphics—making it ideal for embedded AI computing.</a:t>
              </a:r>
            </a:p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</a:p>
          </p:txBody>
        </p:sp>
        <p:sp>
          <p:nvSpPr>
            <p:cNvPr id="920" name="Shape 920"/>
            <p:cNvSpPr txBox="1"/>
            <p:nvPr/>
          </p:nvSpPr>
          <p:spPr>
            <a:xfrm>
              <a:off x="6292278" y="2205177"/>
              <a:ext cx="5522974" cy="480131"/>
            </a:xfrm>
            <a:prstGeom prst="rect">
              <a:avLst/>
            </a:prstGeom>
            <a:solidFill>
              <a:srgbClr val="1A86BA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buClr>
                  <a:schemeClr val="lt1"/>
                </a:buClr>
                <a:buSzPct val="25000"/>
                <a:buFont typeface="Arial"/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JETSON TX1 MODULE</a:t>
              </a:r>
            </a:p>
          </p:txBody>
        </p:sp>
      </p:grp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25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Shape 926"/>
          <p:cNvSpPr txBox="1"/>
          <p:nvPr/>
        </p:nvSpPr>
        <p:spPr>
          <a:xfrm>
            <a:off x="235131" y="506400"/>
            <a:ext cx="3779518" cy="927803"/>
          </a:xfrm>
          <a:prstGeom prst="rect">
            <a:avLst/>
          </a:prstGeom>
          <a:solidFill>
            <a:srgbClr val="1A86BA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Calibri"/>
              <a:buNone/>
            </a:pPr>
            <a:r>
              <a:rPr lang="en-US" sz="4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Comparison I</a:t>
            </a:r>
          </a:p>
        </p:txBody>
      </p:sp>
      <p:sp>
        <p:nvSpPr>
          <p:cNvPr id="927" name="Shape 927"/>
          <p:cNvSpPr txBox="1"/>
          <p:nvPr/>
        </p:nvSpPr>
        <p:spPr>
          <a:xfrm>
            <a:off x="87085" y="506400"/>
            <a:ext cx="69667" cy="927803"/>
          </a:xfrm>
          <a:prstGeom prst="rect">
            <a:avLst/>
          </a:prstGeom>
          <a:solidFill>
            <a:srgbClr val="1A86BA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</a:pPr>
            <a:r>
              <a:t/>
            </a:r>
            <a:endParaRPr sz="4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28" name="Shape 928"/>
          <p:cNvGrpSpPr/>
          <p:nvPr/>
        </p:nvGrpSpPr>
        <p:grpSpPr>
          <a:xfrm>
            <a:off x="574767" y="2107476"/>
            <a:ext cx="2490652" cy="3421159"/>
            <a:chOff x="1010194" y="2194559"/>
            <a:chExt cx="2490652" cy="3421159"/>
          </a:xfrm>
        </p:grpSpPr>
        <p:sp>
          <p:nvSpPr>
            <p:cNvPr id="929" name="Shape 929"/>
            <p:cNvSpPr/>
            <p:nvPr/>
          </p:nvSpPr>
          <p:spPr>
            <a:xfrm>
              <a:off x="1010194" y="2194559"/>
              <a:ext cx="2490652" cy="748936"/>
            </a:xfrm>
            <a:prstGeom prst="rect">
              <a:avLst/>
            </a:prstGeom>
            <a:solidFill>
              <a:srgbClr val="1A86BA">
                <a:alpha val="49803"/>
              </a:srgbClr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en-U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Memory</a:t>
              </a:r>
            </a:p>
          </p:txBody>
        </p:sp>
        <p:sp>
          <p:nvSpPr>
            <p:cNvPr id="930" name="Shape 930"/>
            <p:cNvSpPr/>
            <p:nvPr/>
          </p:nvSpPr>
          <p:spPr>
            <a:xfrm>
              <a:off x="1010194" y="3074125"/>
              <a:ext cx="2490652" cy="748936"/>
            </a:xfrm>
            <a:prstGeom prst="rect">
              <a:avLst/>
            </a:prstGeom>
            <a:solidFill>
              <a:srgbClr val="1A86BA">
                <a:alpha val="49803"/>
              </a:srgbClr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en-U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Single GPU* </a:t>
              </a:r>
              <a:br>
                <a:rPr lang="en-U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U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(complex graphs)</a:t>
              </a:r>
            </a:p>
          </p:txBody>
        </p:sp>
        <p:sp>
          <p:nvSpPr>
            <p:cNvPr id="931" name="Shape 931"/>
            <p:cNvSpPr/>
            <p:nvPr/>
          </p:nvSpPr>
          <p:spPr>
            <a:xfrm>
              <a:off x="1010194" y="3953689"/>
              <a:ext cx="2490652" cy="748936"/>
            </a:xfrm>
            <a:prstGeom prst="rect">
              <a:avLst/>
            </a:prstGeom>
            <a:solidFill>
              <a:srgbClr val="1A86BA">
                <a:alpha val="49803"/>
              </a:srgbClr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en-U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Parallel vs Distributed</a:t>
              </a:r>
            </a:p>
          </p:txBody>
        </p:sp>
        <p:sp>
          <p:nvSpPr>
            <p:cNvPr id="932" name="Shape 932"/>
            <p:cNvSpPr/>
            <p:nvPr/>
          </p:nvSpPr>
          <p:spPr>
            <a:xfrm>
              <a:off x="1010194" y="4866782"/>
              <a:ext cx="2490652" cy="748936"/>
            </a:xfrm>
            <a:prstGeom prst="rect">
              <a:avLst/>
            </a:prstGeom>
            <a:solidFill>
              <a:srgbClr val="1A86BA">
                <a:alpha val="49803"/>
              </a:srgbClr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en-U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Platform Support</a:t>
              </a:r>
            </a:p>
          </p:txBody>
        </p:sp>
      </p:grpSp>
      <p:grpSp>
        <p:nvGrpSpPr>
          <p:cNvPr id="933" name="Shape 933"/>
          <p:cNvGrpSpPr/>
          <p:nvPr/>
        </p:nvGrpSpPr>
        <p:grpSpPr>
          <a:xfrm>
            <a:off x="3492137" y="2194559"/>
            <a:ext cx="2490652" cy="3387632"/>
            <a:chOff x="3492137" y="2194559"/>
            <a:chExt cx="2490652" cy="3387632"/>
          </a:xfrm>
        </p:grpSpPr>
        <p:sp>
          <p:nvSpPr>
            <p:cNvPr id="934" name="Shape 934"/>
            <p:cNvSpPr/>
            <p:nvPr/>
          </p:nvSpPr>
          <p:spPr>
            <a:xfrm>
              <a:off x="3492137" y="2194559"/>
              <a:ext cx="2490652" cy="748936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accent5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Great</a:t>
              </a:r>
            </a:p>
          </p:txBody>
        </p:sp>
        <p:sp>
          <p:nvSpPr>
            <p:cNvPr id="935" name="Shape 935"/>
            <p:cNvSpPr/>
            <p:nvPr/>
          </p:nvSpPr>
          <p:spPr>
            <a:xfrm>
              <a:off x="3492137" y="3074125"/>
              <a:ext cx="2490652" cy="748936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accent5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Comparable to CuDNNv4</a:t>
              </a:r>
            </a:p>
          </p:txBody>
        </p:sp>
        <p:sp>
          <p:nvSpPr>
            <p:cNvPr id="936" name="Shape 936"/>
            <p:cNvSpPr/>
            <p:nvPr/>
          </p:nvSpPr>
          <p:spPr>
            <a:xfrm>
              <a:off x="3492137" y="3953689"/>
              <a:ext cx="2490652" cy="748936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accent5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Experimental Multi GPU</a:t>
              </a:r>
            </a:p>
          </p:txBody>
        </p:sp>
        <p:sp>
          <p:nvSpPr>
            <p:cNvPr id="937" name="Shape 937"/>
            <p:cNvSpPr/>
            <p:nvPr/>
          </p:nvSpPr>
          <p:spPr>
            <a:xfrm>
              <a:off x="3492137" y="4833255"/>
              <a:ext cx="2490652" cy="748936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accent5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en-US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All Major OS, Docker, Cloud AWS</a:t>
              </a:r>
            </a:p>
          </p:txBody>
        </p:sp>
      </p:grpSp>
      <p:grpSp>
        <p:nvGrpSpPr>
          <p:cNvPr id="938" name="Shape 938"/>
          <p:cNvGrpSpPr/>
          <p:nvPr/>
        </p:nvGrpSpPr>
        <p:grpSpPr>
          <a:xfrm>
            <a:off x="6209211" y="2194559"/>
            <a:ext cx="2521913" cy="3369341"/>
            <a:chOff x="6209211" y="2194559"/>
            <a:chExt cx="2521913" cy="3369341"/>
          </a:xfrm>
        </p:grpSpPr>
        <p:sp>
          <p:nvSpPr>
            <p:cNvPr id="939" name="Shape 939"/>
            <p:cNvSpPr/>
            <p:nvPr/>
          </p:nvSpPr>
          <p:spPr>
            <a:xfrm>
              <a:off x="6240473" y="4814964"/>
              <a:ext cx="2490652" cy="748936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accent5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US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All OS, Docker, Cloud AWS, Raspberry pi, Android</a:t>
              </a:r>
            </a:p>
          </p:txBody>
        </p:sp>
        <p:grpSp>
          <p:nvGrpSpPr>
            <p:cNvPr id="940" name="Shape 940"/>
            <p:cNvGrpSpPr/>
            <p:nvPr/>
          </p:nvGrpSpPr>
          <p:grpSpPr>
            <a:xfrm>
              <a:off x="6209211" y="2194559"/>
              <a:ext cx="2490652" cy="2508066"/>
              <a:chOff x="3927564" y="2194559"/>
              <a:chExt cx="2490652" cy="2508066"/>
            </a:xfrm>
          </p:grpSpPr>
          <p:sp>
            <p:nvSpPr>
              <p:cNvPr id="941" name="Shape 941"/>
              <p:cNvSpPr/>
              <p:nvPr/>
            </p:nvSpPr>
            <p:spPr>
              <a:xfrm>
                <a:off x="3927564" y="2194559"/>
                <a:ext cx="2490652" cy="748936"/>
              </a:xfrm>
              <a:prstGeom prst="rect">
                <a:avLst/>
              </a:prstGeom>
              <a:solidFill>
                <a:schemeClr val="lt1"/>
              </a:solidFill>
              <a:ln cap="flat" cmpd="sng" w="12700">
                <a:solidFill>
                  <a:schemeClr val="accent5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SzPct val="25000"/>
                  <a:buNone/>
                </a:pPr>
                <a:r>
                  <a:rPr lang="en-US"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Good (now)</a:t>
                </a:r>
              </a:p>
            </p:txBody>
          </p:sp>
          <p:sp>
            <p:nvSpPr>
              <p:cNvPr id="942" name="Shape 942"/>
              <p:cNvSpPr/>
              <p:nvPr/>
            </p:nvSpPr>
            <p:spPr>
              <a:xfrm>
                <a:off x="3927564" y="3074125"/>
                <a:ext cx="2490652" cy="748936"/>
              </a:xfrm>
              <a:prstGeom prst="rect">
                <a:avLst/>
              </a:prstGeom>
              <a:solidFill>
                <a:schemeClr val="lt1"/>
              </a:solidFill>
              <a:ln cap="flat" cmpd="sng" w="12700">
                <a:solidFill>
                  <a:schemeClr val="accent5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SzPct val="25000"/>
                  <a:buNone/>
                </a:pPr>
                <a:r>
                  <a:rPr lang="en-US"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About 0.5x slower*</a:t>
                </a:r>
              </a:p>
            </p:txBody>
          </p:sp>
          <p:sp>
            <p:nvSpPr>
              <p:cNvPr id="943" name="Shape 943"/>
              <p:cNvSpPr/>
              <p:nvPr/>
            </p:nvSpPr>
            <p:spPr>
              <a:xfrm>
                <a:off x="3927564" y="3953689"/>
                <a:ext cx="2490652" cy="748936"/>
              </a:xfrm>
              <a:prstGeom prst="rect">
                <a:avLst/>
              </a:prstGeom>
              <a:solidFill>
                <a:schemeClr val="lt1"/>
              </a:solidFill>
              <a:ln cap="flat" cmpd="sng" w="12700">
                <a:solidFill>
                  <a:schemeClr val="accent5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SzPct val="25000"/>
                  <a:buNone/>
                </a:pPr>
                <a:r>
                  <a:rPr lang="en-US"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Multi GPU &amp; Distributed</a:t>
                </a:r>
              </a:p>
            </p:txBody>
          </p:sp>
        </p:grpSp>
      </p:grpSp>
      <p:grpSp>
        <p:nvGrpSpPr>
          <p:cNvPr id="944" name="Shape 944"/>
          <p:cNvGrpSpPr/>
          <p:nvPr/>
        </p:nvGrpSpPr>
        <p:grpSpPr>
          <a:xfrm>
            <a:off x="8933907" y="2194559"/>
            <a:ext cx="2490652" cy="3387632"/>
            <a:chOff x="8933907" y="2194559"/>
            <a:chExt cx="2490652" cy="3387632"/>
          </a:xfrm>
        </p:grpSpPr>
        <p:sp>
          <p:nvSpPr>
            <p:cNvPr id="945" name="Shape 945"/>
            <p:cNvSpPr/>
            <p:nvPr/>
          </p:nvSpPr>
          <p:spPr>
            <a:xfrm>
              <a:off x="8933907" y="4833255"/>
              <a:ext cx="2490652" cy="748936"/>
            </a:xfrm>
            <a:prstGeom prst="rect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en-US" sz="1400">
                  <a:solidFill>
                    <a:schemeClr val="accent6"/>
                  </a:solidFill>
                  <a:latin typeface="Calibri"/>
                  <a:ea typeface="Calibri"/>
                  <a:cs typeface="Calibri"/>
                  <a:sym typeface="Calibri"/>
                </a:rPr>
                <a:t>From distributed GPU Clusters to Embedded Systems</a:t>
              </a:r>
            </a:p>
          </p:txBody>
        </p:sp>
        <p:grpSp>
          <p:nvGrpSpPr>
            <p:cNvPr id="946" name="Shape 946"/>
            <p:cNvGrpSpPr/>
            <p:nvPr/>
          </p:nvGrpSpPr>
          <p:grpSpPr>
            <a:xfrm>
              <a:off x="8933907" y="2194559"/>
              <a:ext cx="2490652" cy="2508066"/>
              <a:chOff x="3927564" y="2194559"/>
              <a:chExt cx="2490652" cy="2508066"/>
            </a:xfrm>
          </p:grpSpPr>
          <p:sp>
            <p:nvSpPr>
              <p:cNvPr id="947" name="Shape 947"/>
              <p:cNvSpPr/>
              <p:nvPr/>
            </p:nvSpPr>
            <p:spPr>
              <a:xfrm>
                <a:off x="3927564" y="2194559"/>
                <a:ext cx="2490652" cy="748936"/>
              </a:xfrm>
              <a:prstGeom prst="rect">
                <a:avLst/>
              </a:prstGeom>
              <a:noFill/>
              <a:ln cap="flat" cmpd="sng" w="9525">
                <a:solidFill>
                  <a:schemeClr val="accent6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SzPct val="25000"/>
                  <a:buNone/>
                </a:pPr>
                <a:r>
                  <a:rPr lang="en-US" sz="1800">
                    <a:solidFill>
                      <a:schemeClr val="accent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Excellent</a:t>
                </a:r>
              </a:p>
            </p:txBody>
          </p:sp>
          <p:sp>
            <p:nvSpPr>
              <p:cNvPr id="948" name="Shape 948"/>
              <p:cNvSpPr/>
              <p:nvPr/>
            </p:nvSpPr>
            <p:spPr>
              <a:xfrm>
                <a:off x="3927564" y="3074125"/>
                <a:ext cx="2490652" cy="748936"/>
              </a:xfrm>
              <a:prstGeom prst="rect">
                <a:avLst/>
              </a:prstGeom>
              <a:noFill/>
              <a:ln cap="flat" cmpd="sng" w="9525">
                <a:solidFill>
                  <a:schemeClr val="accent6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SzPct val="25000"/>
                  <a:buNone/>
                </a:pPr>
                <a:r>
                  <a:rPr lang="en-US" sz="1800">
                    <a:solidFill>
                      <a:schemeClr val="accent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Comparable to CuDNNv4</a:t>
                </a:r>
              </a:p>
            </p:txBody>
          </p:sp>
          <p:sp>
            <p:nvSpPr>
              <p:cNvPr id="949" name="Shape 949"/>
              <p:cNvSpPr/>
              <p:nvPr/>
            </p:nvSpPr>
            <p:spPr>
              <a:xfrm>
                <a:off x="3927564" y="3953689"/>
                <a:ext cx="2490652" cy="748936"/>
              </a:xfrm>
              <a:prstGeom prst="rect">
                <a:avLst/>
              </a:prstGeom>
              <a:noFill/>
              <a:ln cap="flat" cmpd="sng" w="9525">
                <a:solidFill>
                  <a:schemeClr val="accent6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SzPct val="25000"/>
                  <a:buNone/>
                </a:pPr>
                <a:r>
                  <a:rPr lang="en-US" sz="1800">
                    <a:solidFill>
                      <a:schemeClr val="accent6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Distributed</a:t>
                </a:r>
              </a:p>
            </p:txBody>
          </p:sp>
        </p:grpSp>
      </p:grpSp>
      <p:cxnSp>
        <p:nvCxnSpPr>
          <p:cNvPr id="950" name="Shape 950"/>
          <p:cNvCxnSpPr/>
          <p:nvPr/>
        </p:nvCxnSpPr>
        <p:spPr>
          <a:xfrm>
            <a:off x="3283130" y="1567542"/>
            <a:ext cx="0" cy="4537166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miter/>
            <a:headEnd len="med" w="med" type="none"/>
            <a:tailEnd len="med" w="med" type="none"/>
          </a:ln>
        </p:spPr>
      </p:cxnSp>
      <p:cxnSp>
        <p:nvCxnSpPr>
          <p:cNvPr id="951" name="Shape 951"/>
          <p:cNvCxnSpPr/>
          <p:nvPr/>
        </p:nvCxnSpPr>
        <p:spPr>
          <a:xfrm>
            <a:off x="3413760" y="2107476"/>
            <a:ext cx="8125097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miter/>
            <a:headEnd len="med" w="med" type="none"/>
            <a:tailEnd len="med" w="med" type="none"/>
          </a:ln>
        </p:spPr>
      </p:cxnSp>
      <p:pic>
        <p:nvPicPr>
          <p:cNvPr id="952" name="Shape 9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76990" y="1579150"/>
            <a:ext cx="1617618" cy="443289"/>
          </a:xfrm>
          <a:prstGeom prst="rect">
            <a:avLst/>
          </a:prstGeom>
          <a:noFill/>
          <a:ln>
            <a:noFill/>
          </a:ln>
        </p:spPr>
      </p:pic>
      <p:pic>
        <p:nvPicPr>
          <p:cNvPr id="953" name="Shape 9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60292" y="1615033"/>
            <a:ext cx="1554342" cy="39869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54" name="Shape 954"/>
          <p:cNvGrpSpPr/>
          <p:nvPr/>
        </p:nvGrpSpPr>
        <p:grpSpPr>
          <a:xfrm>
            <a:off x="9291501" y="1592860"/>
            <a:ext cx="1506583" cy="443042"/>
            <a:chOff x="9344296" y="1562782"/>
            <a:chExt cx="1506583" cy="443042"/>
          </a:xfrm>
        </p:grpSpPr>
        <p:sp>
          <p:nvSpPr>
            <p:cNvPr id="955" name="Shape 955"/>
            <p:cNvSpPr/>
            <p:nvPr/>
          </p:nvSpPr>
          <p:spPr>
            <a:xfrm>
              <a:off x="9344296" y="1567542"/>
              <a:ext cx="1506583" cy="409305"/>
            </a:xfrm>
            <a:prstGeom prst="rect">
              <a:avLst/>
            </a:prstGeom>
            <a:solidFill>
              <a:srgbClr val="1A86BA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956" name="Shape 95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9456964" y="1562782"/>
              <a:ext cx="1293658" cy="44304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57" name="Shape 957"/>
          <p:cNvGrpSpPr/>
          <p:nvPr/>
        </p:nvGrpSpPr>
        <p:grpSpPr>
          <a:xfrm>
            <a:off x="10685416" y="284879"/>
            <a:ext cx="1506583" cy="443042"/>
            <a:chOff x="9344296" y="1562782"/>
            <a:chExt cx="1506583" cy="443042"/>
          </a:xfrm>
        </p:grpSpPr>
        <p:sp>
          <p:nvSpPr>
            <p:cNvPr id="958" name="Shape 958"/>
            <p:cNvSpPr/>
            <p:nvPr/>
          </p:nvSpPr>
          <p:spPr>
            <a:xfrm>
              <a:off x="9344296" y="1567542"/>
              <a:ext cx="1506583" cy="409305"/>
            </a:xfrm>
            <a:prstGeom prst="rect">
              <a:avLst/>
            </a:prstGeom>
            <a:solidFill>
              <a:srgbClr val="1A86BA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959" name="Shape 95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9456964" y="1562782"/>
              <a:ext cx="1293658" cy="44304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60" name="Shape 960"/>
          <p:cNvSpPr/>
          <p:nvPr/>
        </p:nvSpPr>
        <p:spPr>
          <a:xfrm>
            <a:off x="6096000" y="6574093"/>
            <a:ext cx="609600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*LeNet model on MNIST Dataset using a Single-GPU (NVIDIA Quadro K1200 GPU)</a:t>
            </a:r>
          </a:p>
        </p:txBody>
      </p:sp>
      <p:pic>
        <p:nvPicPr>
          <p:cNvPr id="961" name="Shape 96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92868" y="1592859"/>
            <a:ext cx="5774173" cy="4228972"/>
          </a:xfrm>
          <a:prstGeom prst="rect">
            <a:avLst/>
          </a:prstGeom>
          <a:noFill/>
          <a:ln>
            <a:noFill/>
          </a:ln>
        </p:spPr>
      </p:pic>
      <p:sp>
        <p:nvSpPr>
          <p:cNvPr id="962" name="Shape 962"/>
          <p:cNvSpPr txBox="1"/>
          <p:nvPr/>
        </p:nvSpPr>
        <p:spPr>
          <a:xfrm>
            <a:off x="400810" y="5827492"/>
            <a:ext cx="5666231" cy="64633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Compare MXNet to others on a single forward backward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performance. (single Nvidia GTX 980 card)</a:t>
            </a:r>
          </a:p>
        </p:txBody>
      </p: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67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Shape 968"/>
          <p:cNvSpPr txBox="1"/>
          <p:nvPr/>
        </p:nvSpPr>
        <p:spPr>
          <a:xfrm>
            <a:off x="235131" y="506400"/>
            <a:ext cx="3779518" cy="927803"/>
          </a:xfrm>
          <a:prstGeom prst="rect">
            <a:avLst/>
          </a:prstGeom>
          <a:solidFill>
            <a:srgbClr val="1A86BA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Calibri"/>
              <a:buNone/>
            </a:pPr>
            <a:r>
              <a:rPr lang="en-US" sz="4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Comparison II</a:t>
            </a:r>
          </a:p>
        </p:txBody>
      </p:sp>
      <p:sp>
        <p:nvSpPr>
          <p:cNvPr id="969" name="Shape 969"/>
          <p:cNvSpPr txBox="1"/>
          <p:nvPr/>
        </p:nvSpPr>
        <p:spPr>
          <a:xfrm>
            <a:off x="87085" y="506400"/>
            <a:ext cx="69667" cy="927803"/>
          </a:xfrm>
          <a:prstGeom prst="rect">
            <a:avLst/>
          </a:prstGeom>
          <a:solidFill>
            <a:srgbClr val="1A86BA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</a:pPr>
            <a:r>
              <a:t/>
            </a:r>
            <a:endParaRPr sz="4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70" name="Shape 970"/>
          <p:cNvGrpSpPr/>
          <p:nvPr/>
        </p:nvGrpSpPr>
        <p:grpSpPr>
          <a:xfrm>
            <a:off x="574767" y="2194559"/>
            <a:ext cx="2490652" cy="3387632"/>
            <a:chOff x="1010194" y="2194559"/>
            <a:chExt cx="2490652" cy="3387632"/>
          </a:xfrm>
        </p:grpSpPr>
        <p:sp>
          <p:nvSpPr>
            <p:cNvPr id="971" name="Shape 971"/>
            <p:cNvSpPr/>
            <p:nvPr/>
          </p:nvSpPr>
          <p:spPr>
            <a:xfrm>
              <a:off x="1010194" y="2194559"/>
              <a:ext cx="2490652" cy="748936"/>
            </a:xfrm>
            <a:prstGeom prst="rect">
              <a:avLst/>
            </a:prstGeom>
            <a:solidFill>
              <a:srgbClr val="1A86BA">
                <a:alpha val="49803"/>
              </a:srgbClr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en-U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Code Re-usability/ </a:t>
              </a:r>
            </a:p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en-U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pre-trained models</a:t>
              </a:r>
            </a:p>
          </p:txBody>
        </p:sp>
        <p:sp>
          <p:nvSpPr>
            <p:cNvPr id="972" name="Shape 972"/>
            <p:cNvSpPr/>
            <p:nvPr/>
          </p:nvSpPr>
          <p:spPr>
            <a:xfrm>
              <a:off x="1010194" y="3074125"/>
              <a:ext cx="2490652" cy="748936"/>
            </a:xfrm>
            <a:prstGeom prst="rect">
              <a:avLst/>
            </a:prstGeom>
            <a:solidFill>
              <a:srgbClr val="1A86BA">
                <a:alpha val="49803"/>
              </a:srgbClr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en-U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Low-level Tensor Operators</a:t>
              </a:r>
            </a:p>
          </p:txBody>
        </p:sp>
        <p:sp>
          <p:nvSpPr>
            <p:cNvPr id="973" name="Shape 973"/>
            <p:cNvSpPr/>
            <p:nvPr/>
          </p:nvSpPr>
          <p:spPr>
            <a:xfrm>
              <a:off x="1010194" y="3953689"/>
              <a:ext cx="2490652" cy="748936"/>
            </a:xfrm>
            <a:prstGeom prst="rect">
              <a:avLst/>
            </a:prstGeom>
            <a:solidFill>
              <a:srgbClr val="1A86BA">
                <a:alpha val="49803"/>
              </a:srgbClr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en-U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Control flow Operators</a:t>
              </a:r>
            </a:p>
          </p:txBody>
        </p:sp>
        <p:sp>
          <p:nvSpPr>
            <p:cNvPr id="974" name="Shape 974"/>
            <p:cNvSpPr/>
            <p:nvPr/>
          </p:nvSpPr>
          <p:spPr>
            <a:xfrm>
              <a:off x="1010194" y="4833255"/>
              <a:ext cx="2490652" cy="748936"/>
            </a:xfrm>
            <a:prstGeom prst="rect">
              <a:avLst/>
            </a:prstGeom>
            <a:solidFill>
              <a:srgbClr val="1A86BA">
                <a:alpha val="49803"/>
              </a:srgbClr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en-U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Benchmarking using Single GPU*</a:t>
              </a:r>
            </a:p>
          </p:txBody>
        </p:sp>
      </p:grpSp>
      <p:grpSp>
        <p:nvGrpSpPr>
          <p:cNvPr id="975" name="Shape 975"/>
          <p:cNvGrpSpPr/>
          <p:nvPr/>
        </p:nvGrpSpPr>
        <p:grpSpPr>
          <a:xfrm>
            <a:off x="3492137" y="2194559"/>
            <a:ext cx="2490652" cy="3387632"/>
            <a:chOff x="3927564" y="2194559"/>
            <a:chExt cx="2490652" cy="3387632"/>
          </a:xfrm>
        </p:grpSpPr>
        <p:sp>
          <p:nvSpPr>
            <p:cNvPr id="976" name="Shape 976"/>
            <p:cNvSpPr/>
            <p:nvPr/>
          </p:nvSpPr>
          <p:spPr>
            <a:xfrm>
              <a:off x="3927564" y="2194559"/>
              <a:ext cx="2490652" cy="748936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accent5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Lasange – Built on Top of Theano</a:t>
              </a:r>
            </a:p>
          </p:txBody>
        </p:sp>
        <p:sp>
          <p:nvSpPr>
            <p:cNvPr id="977" name="Shape 977"/>
            <p:cNvSpPr/>
            <p:nvPr/>
          </p:nvSpPr>
          <p:spPr>
            <a:xfrm>
              <a:off x="3927564" y="3074125"/>
              <a:ext cx="2490652" cy="748936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accent5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 lot of basic operations</a:t>
              </a:r>
            </a:p>
          </p:txBody>
        </p:sp>
        <p:sp>
          <p:nvSpPr>
            <p:cNvPr id="978" name="Shape 978"/>
            <p:cNvSpPr/>
            <p:nvPr/>
          </p:nvSpPr>
          <p:spPr>
            <a:xfrm>
              <a:off x="3927564" y="3953689"/>
              <a:ext cx="2490652" cy="748936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accent5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Supported</a:t>
              </a:r>
            </a:p>
          </p:txBody>
        </p:sp>
        <p:sp>
          <p:nvSpPr>
            <p:cNvPr id="979" name="Shape 979"/>
            <p:cNvSpPr/>
            <p:nvPr/>
          </p:nvSpPr>
          <p:spPr>
            <a:xfrm>
              <a:off x="3927564" y="4833255"/>
              <a:ext cx="2490652" cy="748936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accent5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Great</a:t>
              </a:r>
            </a:p>
          </p:txBody>
        </p:sp>
      </p:grpSp>
      <p:grpSp>
        <p:nvGrpSpPr>
          <p:cNvPr id="980" name="Shape 980"/>
          <p:cNvGrpSpPr/>
          <p:nvPr/>
        </p:nvGrpSpPr>
        <p:grpSpPr>
          <a:xfrm>
            <a:off x="6209211" y="2194559"/>
            <a:ext cx="2490652" cy="3387632"/>
            <a:chOff x="3927564" y="2194559"/>
            <a:chExt cx="2490652" cy="3387632"/>
          </a:xfrm>
        </p:grpSpPr>
        <p:sp>
          <p:nvSpPr>
            <p:cNvPr id="981" name="Shape 981"/>
            <p:cNvSpPr/>
            <p:nvPr/>
          </p:nvSpPr>
          <p:spPr>
            <a:xfrm>
              <a:off x="3927564" y="2194559"/>
              <a:ext cx="2490652" cy="748936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accent5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Keras, TFLearn- Built on top of TensorFlow</a:t>
              </a:r>
            </a:p>
          </p:txBody>
        </p:sp>
        <p:sp>
          <p:nvSpPr>
            <p:cNvPr id="982" name="Shape 982"/>
            <p:cNvSpPr/>
            <p:nvPr/>
          </p:nvSpPr>
          <p:spPr>
            <a:xfrm>
              <a:off x="3927564" y="3074125"/>
              <a:ext cx="2490652" cy="748936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accent5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Fairly Good</a:t>
              </a:r>
            </a:p>
          </p:txBody>
        </p:sp>
        <p:sp>
          <p:nvSpPr>
            <p:cNvPr id="983" name="Shape 983"/>
            <p:cNvSpPr/>
            <p:nvPr/>
          </p:nvSpPr>
          <p:spPr>
            <a:xfrm>
              <a:off x="3927564" y="3953689"/>
              <a:ext cx="2490652" cy="748936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accent5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Supported</a:t>
              </a:r>
            </a:p>
          </p:txBody>
        </p:sp>
        <p:sp>
          <p:nvSpPr>
            <p:cNvPr id="984" name="Shape 984"/>
            <p:cNvSpPr/>
            <p:nvPr/>
          </p:nvSpPr>
          <p:spPr>
            <a:xfrm>
              <a:off x="3927564" y="4833255"/>
              <a:ext cx="2490652" cy="748936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accent5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Good</a:t>
              </a:r>
            </a:p>
          </p:txBody>
        </p:sp>
      </p:grpSp>
      <p:grpSp>
        <p:nvGrpSpPr>
          <p:cNvPr id="985" name="Shape 985"/>
          <p:cNvGrpSpPr/>
          <p:nvPr/>
        </p:nvGrpSpPr>
        <p:grpSpPr>
          <a:xfrm>
            <a:off x="8933907" y="2194559"/>
            <a:ext cx="2490652" cy="3387632"/>
            <a:chOff x="3927564" y="2194559"/>
            <a:chExt cx="2490652" cy="3387632"/>
          </a:xfrm>
        </p:grpSpPr>
        <p:sp>
          <p:nvSpPr>
            <p:cNvPr id="986" name="Shape 986"/>
            <p:cNvSpPr/>
            <p:nvPr/>
          </p:nvSpPr>
          <p:spPr>
            <a:xfrm>
              <a:off x="3927564" y="2194559"/>
              <a:ext cx="2490652" cy="748936"/>
            </a:xfrm>
            <a:prstGeom prst="rect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en-US" sz="1800">
                  <a:solidFill>
                    <a:schemeClr val="accent6"/>
                  </a:solidFill>
                  <a:latin typeface="Calibri"/>
                  <a:ea typeface="Calibri"/>
                  <a:cs typeface="Calibri"/>
                  <a:sym typeface="Calibri"/>
                </a:rPr>
                <a:t>MXNet Caffe Converter</a:t>
              </a:r>
            </a:p>
          </p:txBody>
        </p:sp>
        <p:sp>
          <p:nvSpPr>
            <p:cNvPr id="987" name="Shape 987"/>
            <p:cNvSpPr/>
            <p:nvPr/>
          </p:nvSpPr>
          <p:spPr>
            <a:xfrm>
              <a:off x="3927564" y="3074125"/>
              <a:ext cx="2490652" cy="748936"/>
            </a:xfrm>
            <a:prstGeom prst="rect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en-US" sz="1800">
                  <a:solidFill>
                    <a:schemeClr val="accent2"/>
                  </a:solidFill>
                  <a:latin typeface="Calibri"/>
                  <a:ea typeface="Calibri"/>
                  <a:cs typeface="Calibri"/>
                  <a:sym typeface="Calibri"/>
                </a:rPr>
                <a:t>Very Few</a:t>
              </a:r>
            </a:p>
          </p:txBody>
        </p:sp>
        <p:sp>
          <p:nvSpPr>
            <p:cNvPr id="988" name="Shape 988"/>
            <p:cNvSpPr/>
            <p:nvPr/>
          </p:nvSpPr>
          <p:spPr>
            <a:xfrm>
              <a:off x="3927564" y="3953689"/>
              <a:ext cx="2490652" cy="748936"/>
            </a:xfrm>
            <a:prstGeom prst="rect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en-US" sz="1800">
                  <a:solidFill>
                    <a:schemeClr val="accent2"/>
                  </a:solidFill>
                  <a:latin typeface="Calibri"/>
                  <a:ea typeface="Calibri"/>
                  <a:cs typeface="Calibri"/>
                  <a:sym typeface="Calibri"/>
                </a:rPr>
                <a:t>Not Supported – but imperative model helps</a:t>
              </a:r>
            </a:p>
          </p:txBody>
        </p:sp>
        <p:sp>
          <p:nvSpPr>
            <p:cNvPr id="989" name="Shape 989"/>
            <p:cNvSpPr/>
            <p:nvPr/>
          </p:nvSpPr>
          <p:spPr>
            <a:xfrm>
              <a:off x="3927564" y="4833255"/>
              <a:ext cx="2490652" cy="748936"/>
            </a:xfrm>
            <a:prstGeom prst="rect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en-US" sz="1800">
                  <a:solidFill>
                    <a:schemeClr val="accent6"/>
                  </a:solidFill>
                  <a:latin typeface="Calibri"/>
                  <a:ea typeface="Calibri"/>
                  <a:cs typeface="Calibri"/>
                  <a:sym typeface="Calibri"/>
                </a:rPr>
                <a:t>Excellent</a:t>
              </a:r>
            </a:p>
          </p:txBody>
        </p:sp>
      </p:grpSp>
      <p:cxnSp>
        <p:nvCxnSpPr>
          <p:cNvPr id="990" name="Shape 990"/>
          <p:cNvCxnSpPr/>
          <p:nvPr/>
        </p:nvCxnSpPr>
        <p:spPr>
          <a:xfrm>
            <a:off x="3283130" y="1567542"/>
            <a:ext cx="0" cy="4537166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miter/>
            <a:headEnd len="med" w="med" type="none"/>
            <a:tailEnd len="med" w="med" type="none"/>
          </a:ln>
        </p:spPr>
      </p:cxnSp>
      <p:pic>
        <p:nvPicPr>
          <p:cNvPr id="991" name="Shape 9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84575" y="5728060"/>
            <a:ext cx="1536257" cy="420993"/>
          </a:xfrm>
          <a:prstGeom prst="rect">
            <a:avLst/>
          </a:prstGeom>
          <a:noFill/>
          <a:ln>
            <a:noFill/>
          </a:ln>
        </p:spPr>
      </p:pic>
      <p:pic>
        <p:nvPicPr>
          <p:cNvPr id="992" name="Shape 99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60292" y="5714569"/>
            <a:ext cx="1554342" cy="39869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93" name="Shape 993"/>
          <p:cNvGrpSpPr/>
          <p:nvPr/>
        </p:nvGrpSpPr>
        <p:grpSpPr>
          <a:xfrm>
            <a:off x="9486900" y="5728183"/>
            <a:ext cx="1506583" cy="443042"/>
            <a:chOff x="9344296" y="1562782"/>
            <a:chExt cx="1506583" cy="443042"/>
          </a:xfrm>
        </p:grpSpPr>
        <p:sp>
          <p:nvSpPr>
            <p:cNvPr id="994" name="Shape 994"/>
            <p:cNvSpPr/>
            <p:nvPr/>
          </p:nvSpPr>
          <p:spPr>
            <a:xfrm>
              <a:off x="9344296" y="1567542"/>
              <a:ext cx="1506583" cy="409305"/>
            </a:xfrm>
            <a:prstGeom prst="rect">
              <a:avLst/>
            </a:prstGeom>
            <a:solidFill>
              <a:srgbClr val="1A86BA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995" name="Shape 99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9456964" y="1562782"/>
              <a:ext cx="1293658" cy="44304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96" name="Shape 996"/>
          <p:cNvGrpSpPr/>
          <p:nvPr/>
        </p:nvGrpSpPr>
        <p:grpSpPr>
          <a:xfrm>
            <a:off x="10685416" y="284879"/>
            <a:ext cx="1506583" cy="443042"/>
            <a:chOff x="9344296" y="1562782"/>
            <a:chExt cx="1506583" cy="443042"/>
          </a:xfrm>
        </p:grpSpPr>
        <p:sp>
          <p:nvSpPr>
            <p:cNvPr id="997" name="Shape 997"/>
            <p:cNvSpPr/>
            <p:nvPr/>
          </p:nvSpPr>
          <p:spPr>
            <a:xfrm>
              <a:off x="9344296" y="1567542"/>
              <a:ext cx="1506583" cy="409305"/>
            </a:xfrm>
            <a:prstGeom prst="rect">
              <a:avLst/>
            </a:prstGeom>
            <a:solidFill>
              <a:srgbClr val="1A86BA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998" name="Shape 99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9456964" y="1562782"/>
              <a:ext cx="1293658" cy="44304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99" name="Shape 999"/>
          <p:cNvSpPr txBox="1"/>
          <p:nvPr/>
        </p:nvSpPr>
        <p:spPr>
          <a:xfrm>
            <a:off x="6927759" y="6581000"/>
            <a:ext cx="5264242" cy="276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*LeNet model on MNIST Dataset using a Single-GPU (NVIDIA Quadro K1200 GPU)</a:t>
            </a:r>
          </a:p>
        </p:txBody>
      </p:sp>
    </p:spTree>
  </p:cSld>
  <p:clrMapOvr>
    <a:masterClrMapping/>
  </p:clrMapOvr>
  <p:transition spd="slow">
    <p:push/>
  </p:transition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04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Shape 1005"/>
          <p:cNvSpPr/>
          <p:nvPr/>
        </p:nvSpPr>
        <p:spPr>
          <a:xfrm>
            <a:off x="87085" y="5328337"/>
            <a:ext cx="11278906" cy="903119"/>
          </a:xfrm>
          <a:prstGeom prst="rect">
            <a:avLst/>
          </a:prstGeom>
          <a:solidFill>
            <a:srgbClr val="1A86BA">
              <a:alpha val="49803"/>
            </a:srgbClr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6" name="Shape 1006"/>
          <p:cNvSpPr txBox="1"/>
          <p:nvPr/>
        </p:nvSpPr>
        <p:spPr>
          <a:xfrm>
            <a:off x="235131" y="506400"/>
            <a:ext cx="3861381" cy="927803"/>
          </a:xfrm>
          <a:prstGeom prst="rect">
            <a:avLst/>
          </a:prstGeom>
          <a:solidFill>
            <a:srgbClr val="1A86BA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Calibri"/>
              <a:buNone/>
            </a:pPr>
            <a:r>
              <a:rPr lang="en-US" sz="4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Comparison III</a:t>
            </a:r>
          </a:p>
        </p:txBody>
      </p:sp>
      <p:sp>
        <p:nvSpPr>
          <p:cNvPr id="1007" name="Shape 1007"/>
          <p:cNvSpPr txBox="1"/>
          <p:nvPr/>
        </p:nvSpPr>
        <p:spPr>
          <a:xfrm>
            <a:off x="87085" y="506400"/>
            <a:ext cx="69667" cy="927803"/>
          </a:xfrm>
          <a:prstGeom prst="rect">
            <a:avLst/>
          </a:prstGeom>
          <a:solidFill>
            <a:srgbClr val="1A86BA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</a:pPr>
            <a:r>
              <a:t/>
            </a:r>
            <a:endParaRPr sz="4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08" name="Shape 1008"/>
          <p:cNvCxnSpPr/>
          <p:nvPr/>
        </p:nvCxnSpPr>
        <p:spPr>
          <a:xfrm>
            <a:off x="1874955" y="1710517"/>
            <a:ext cx="0" cy="4537166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miter/>
            <a:headEnd len="med" w="med" type="none"/>
            <a:tailEnd len="med" w="med" type="none"/>
          </a:ln>
        </p:spPr>
      </p:cxnSp>
      <p:pic>
        <p:nvPicPr>
          <p:cNvPr id="1009" name="Shape 100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3203" y="4786728"/>
            <a:ext cx="1536257" cy="4209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0" name="Shape 10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6110" y="3953689"/>
            <a:ext cx="1554342" cy="39869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11" name="Shape 1011"/>
          <p:cNvGrpSpPr/>
          <p:nvPr/>
        </p:nvGrpSpPr>
        <p:grpSpPr>
          <a:xfrm>
            <a:off x="192876" y="5544114"/>
            <a:ext cx="1506583" cy="443042"/>
            <a:chOff x="9344296" y="1562782"/>
            <a:chExt cx="1506583" cy="443042"/>
          </a:xfrm>
        </p:grpSpPr>
        <p:sp>
          <p:nvSpPr>
            <p:cNvPr id="1012" name="Shape 1012"/>
            <p:cNvSpPr/>
            <p:nvPr/>
          </p:nvSpPr>
          <p:spPr>
            <a:xfrm>
              <a:off x="9344296" y="1567542"/>
              <a:ext cx="1506583" cy="409305"/>
            </a:xfrm>
            <a:prstGeom prst="rect">
              <a:avLst/>
            </a:prstGeom>
            <a:solidFill>
              <a:srgbClr val="1A86BA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013" name="Shape 101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9456964" y="1562782"/>
              <a:ext cx="1293658" cy="44304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14" name="Shape 1014"/>
          <p:cNvGrpSpPr/>
          <p:nvPr/>
        </p:nvGrpSpPr>
        <p:grpSpPr>
          <a:xfrm>
            <a:off x="10685416" y="284879"/>
            <a:ext cx="1506583" cy="443042"/>
            <a:chOff x="9344296" y="1562782"/>
            <a:chExt cx="1506583" cy="443042"/>
          </a:xfrm>
        </p:grpSpPr>
        <p:sp>
          <p:nvSpPr>
            <p:cNvPr id="1015" name="Shape 1015"/>
            <p:cNvSpPr/>
            <p:nvPr/>
          </p:nvSpPr>
          <p:spPr>
            <a:xfrm>
              <a:off x="9344296" y="1567542"/>
              <a:ext cx="1506583" cy="409305"/>
            </a:xfrm>
            <a:prstGeom prst="rect">
              <a:avLst/>
            </a:prstGeom>
            <a:solidFill>
              <a:srgbClr val="1A86BA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016" name="Shape 101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9456964" y="1562782"/>
              <a:ext cx="1293658" cy="44304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17" name="Shape 1017"/>
          <p:cNvSpPr txBox="1"/>
          <p:nvPr/>
        </p:nvSpPr>
        <p:spPr>
          <a:xfrm>
            <a:off x="2357910" y="6490707"/>
            <a:ext cx="6957193" cy="307467"/>
          </a:xfrm>
          <a:prstGeom prst="rect">
            <a:avLst/>
          </a:prstGeom>
          <a:solidFill>
            <a:srgbClr val="1A86BA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7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Calibri"/>
              <a:buNone/>
            </a:pPr>
            <a:r>
              <a:rPr lang="en-US" sz="204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Compare to other popular open-source ML libraries</a:t>
            </a:r>
          </a:p>
        </p:txBody>
      </p:sp>
      <p:pic>
        <p:nvPicPr>
          <p:cNvPr id="1018" name="Shape 101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07556" y="2231538"/>
            <a:ext cx="1355523" cy="6064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9" name="Shape 101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28167" y="2970496"/>
            <a:ext cx="1406325" cy="66479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20" name="Shape 1020"/>
          <p:cNvGrpSpPr/>
          <p:nvPr/>
        </p:nvGrpSpPr>
        <p:grpSpPr>
          <a:xfrm>
            <a:off x="2042886" y="1579170"/>
            <a:ext cx="1230138" cy="4522991"/>
            <a:chOff x="2042886" y="1579170"/>
            <a:chExt cx="1230138" cy="4522991"/>
          </a:xfrm>
        </p:grpSpPr>
        <p:grpSp>
          <p:nvGrpSpPr>
            <p:cNvPr id="1021" name="Shape 1021"/>
            <p:cNvGrpSpPr/>
            <p:nvPr/>
          </p:nvGrpSpPr>
          <p:grpSpPr>
            <a:xfrm>
              <a:off x="2042886" y="2182451"/>
              <a:ext cx="1230138" cy="3919709"/>
              <a:chOff x="3927564" y="2194559"/>
              <a:chExt cx="2505539" cy="4361676"/>
            </a:xfrm>
          </p:grpSpPr>
          <p:sp>
            <p:nvSpPr>
              <p:cNvPr id="1022" name="Shape 1022"/>
              <p:cNvSpPr/>
              <p:nvPr/>
            </p:nvSpPr>
            <p:spPr>
              <a:xfrm>
                <a:off x="3927564" y="2194559"/>
                <a:ext cx="2490652" cy="748936"/>
              </a:xfrm>
              <a:prstGeom prst="rect">
                <a:avLst/>
              </a:prstGeom>
              <a:solidFill>
                <a:schemeClr val="lt1"/>
              </a:solidFill>
              <a:ln cap="flat" cmpd="sng" w="12700">
                <a:solidFill>
                  <a:schemeClr val="accent5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SzPct val="25000"/>
                  <a:buNone/>
                </a:pPr>
                <a:r>
                  <a:rPr lang="en-US"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C++</a:t>
                </a:r>
              </a:p>
            </p:txBody>
          </p:sp>
          <p:sp>
            <p:nvSpPr>
              <p:cNvPr id="1023" name="Shape 1023"/>
              <p:cNvSpPr/>
              <p:nvPr/>
            </p:nvSpPr>
            <p:spPr>
              <a:xfrm>
                <a:off x="3927564" y="3074125"/>
                <a:ext cx="2490652" cy="748936"/>
              </a:xfrm>
              <a:prstGeom prst="rect">
                <a:avLst/>
              </a:prstGeom>
              <a:solidFill>
                <a:schemeClr val="lt1"/>
              </a:solidFill>
              <a:ln cap="flat" cmpd="sng" w="12700">
                <a:solidFill>
                  <a:schemeClr val="accent5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SzPct val="25000"/>
                  <a:buNone/>
                </a:pPr>
                <a:r>
                  <a:rPr lang="en-US"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Lua</a:t>
                </a:r>
              </a:p>
            </p:txBody>
          </p:sp>
          <p:sp>
            <p:nvSpPr>
              <p:cNvPr id="1024" name="Shape 1024"/>
              <p:cNvSpPr/>
              <p:nvPr/>
            </p:nvSpPr>
            <p:spPr>
              <a:xfrm>
                <a:off x="3927564" y="3953689"/>
                <a:ext cx="2490652" cy="748936"/>
              </a:xfrm>
              <a:prstGeom prst="rect">
                <a:avLst/>
              </a:prstGeom>
              <a:solidFill>
                <a:schemeClr val="lt1"/>
              </a:solidFill>
              <a:ln cap="flat" cmpd="sng" w="12700">
                <a:solidFill>
                  <a:schemeClr val="accent5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SzPct val="25000"/>
                  <a:buNone/>
                </a:pPr>
                <a:r>
                  <a:rPr lang="en-US"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Python</a:t>
                </a:r>
              </a:p>
            </p:txBody>
          </p:sp>
          <p:sp>
            <p:nvSpPr>
              <p:cNvPr id="1025" name="Shape 1025"/>
              <p:cNvSpPr/>
              <p:nvPr/>
            </p:nvSpPr>
            <p:spPr>
              <a:xfrm>
                <a:off x="3927564" y="4833255"/>
                <a:ext cx="2490652" cy="748936"/>
              </a:xfrm>
              <a:prstGeom prst="rect">
                <a:avLst/>
              </a:prstGeom>
              <a:solidFill>
                <a:schemeClr val="lt1"/>
              </a:solidFill>
              <a:ln cap="flat" cmpd="sng" w="12700">
                <a:solidFill>
                  <a:schemeClr val="accent5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SzPct val="25000"/>
                  <a:buNone/>
                </a:pPr>
                <a:r>
                  <a:rPr lang="en-US"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C++</a:t>
                </a:r>
              </a:p>
            </p:txBody>
          </p:sp>
          <p:sp>
            <p:nvSpPr>
              <p:cNvPr id="1026" name="Shape 1026"/>
              <p:cNvSpPr/>
              <p:nvPr/>
            </p:nvSpPr>
            <p:spPr>
              <a:xfrm>
                <a:off x="3942451" y="5807300"/>
                <a:ext cx="2490652" cy="748936"/>
              </a:xfrm>
              <a:prstGeom prst="rect">
                <a:avLst/>
              </a:prstGeom>
              <a:solidFill>
                <a:schemeClr val="lt1"/>
              </a:solidFill>
              <a:ln cap="flat" cmpd="sng" w="12700">
                <a:solidFill>
                  <a:schemeClr val="accent5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SzPct val="25000"/>
                  <a:buNone/>
                </a:pPr>
                <a:r>
                  <a:rPr lang="en-US"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C++</a:t>
                </a:r>
              </a:p>
            </p:txBody>
          </p:sp>
        </p:grpSp>
        <p:sp>
          <p:nvSpPr>
            <p:cNvPr id="1027" name="Shape 1027"/>
            <p:cNvSpPr/>
            <p:nvPr/>
          </p:nvSpPr>
          <p:spPr>
            <a:xfrm>
              <a:off x="2057508" y="1579170"/>
              <a:ext cx="1208207" cy="52547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en-US" sz="1800">
                  <a:solidFill>
                    <a:schemeClr val="accent5"/>
                  </a:solidFill>
                  <a:latin typeface="Calibri"/>
                  <a:ea typeface="Calibri"/>
                  <a:cs typeface="Calibri"/>
                  <a:sym typeface="Calibri"/>
                </a:rPr>
                <a:t>Core</a:t>
              </a:r>
            </a:p>
          </p:txBody>
        </p:sp>
      </p:grpSp>
      <p:grpSp>
        <p:nvGrpSpPr>
          <p:cNvPr id="1028" name="Shape 1028"/>
          <p:cNvGrpSpPr/>
          <p:nvPr/>
        </p:nvGrpSpPr>
        <p:grpSpPr>
          <a:xfrm>
            <a:off x="3464506" y="1567076"/>
            <a:ext cx="1800952" cy="4535083"/>
            <a:chOff x="3464506" y="1567076"/>
            <a:chExt cx="1607734" cy="4535083"/>
          </a:xfrm>
        </p:grpSpPr>
        <p:grpSp>
          <p:nvGrpSpPr>
            <p:cNvPr id="1029" name="Shape 1029"/>
            <p:cNvGrpSpPr/>
            <p:nvPr/>
          </p:nvGrpSpPr>
          <p:grpSpPr>
            <a:xfrm>
              <a:off x="3464506" y="2194559"/>
              <a:ext cx="1607734" cy="3907600"/>
              <a:chOff x="3927564" y="2194559"/>
              <a:chExt cx="2506277" cy="4348202"/>
            </a:xfrm>
          </p:grpSpPr>
          <p:sp>
            <p:nvSpPr>
              <p:cNvPr id="1030" name="Shape 1030"/>
              <p:cNvSpPr/>
              <p:nvPr/>
            </p:nvSpPr>
            <p:spPr>
              <a:xfrm>
                <a:off x="3927564" y="2194559"/>
                <a:ext cx="2490652" cy="748936"/>
              </a:xfrm>
              <a:prstGeom prst="rect">
                <a:avLst/>
              </a:prstGeom>
              <a:solidFill>
                <a:schemeClr val="lt1"/>
              </a:solidFill>
              <a:ln cap="flat" cmpd="sng" w="12700">
                <a:solidFill>
                  <a:schemeClr val="accent5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SzPct val="25000"/>
                  <a:buNone/>
                </a:pPr>
                <a:r>
                  <a:rPr lang="en-US"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Python/MATLAB</a:t>
                </a:r>
              </a:p>
            </p:txBody>
          </p:sp>
          <p:sp>
            <p:nvSpPr>
              <p:cNvPr id="1031" name="Shape 1031"/>
              <p:cNvSpPr/>
              <p:nvPr/>
            </p:nvSpPr>
            <p:spPr>
              <a:xfrm>
                <a:off x="3927564" y="3074125"/>
                <a:ext cx="2490652" cy="748936"/>
              </a:xfrm>
              <a:prstGeom prst="rect">
                <a:avLst/>
              </a:prstGeom>
              <a:solidFill>
                <a:schemeClr val="lt1"/>
              </a:solidFill>
              <a:ln cap="flat" cmpd="sng" w="12700">
                <a:solidFill>
                  <a:schemeClr val="accent5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SzPct val="25000"/>
                  <a:buNone/>
                </a:pPr>
                <a:r>
                  <a:rPr lang="en-US"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-</a:t>
                </a:r>
              </a:p>
            </p:txBody>
          </p:sp>
          <p:sp>
            <p:nvSpPr>
              <p:cNvPr id="1032" name="Shape 1032"/>
              <p:cNvSpPr/>
              <p:nvPr/>
            </p:nvSpPr>
            <p:spPr>
              <a:xfrm>
                <a:off x="3927564" y="3953689"/>
                <a:ext cx="2490652" cy="748936"/>
              </a:xfrm>
              <a:prstGeom prst="rect">
                <a:avLst/>
              </a:prstGeom>
              <a:solidFill>
                <a:schemeClr val="lt1"/>
              </a:solidFill>
              <a:ln cap="flat" cmpd="sng" w="12700">
                <a:solidFill>
                  <a:schemeClr val="accent5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SzPct val="25000"/>
                  <a:buNone/>
                </a:pPr>
                <a:r>
                  <a:rPr lang="en-US"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-</a:t>
                </a:r>
              </a:p>
            </p:txBody>
          </p:sp>
          <p:sp>
            <p:nvSpPr>
              <p:cNvPr id="1033" name="Shape 1033"/>
              <p:cNvSpPr/>
              <p:nvPr/>
            </p:nvSpPr>
            <p:spPr>
              <a:xfrm>
                <a:off x="3927564" y="4833255"/>
                <a:ext cx="2490652" cy="748936"/>
              </a:xfrm>
              <a:prstGeom prst="rect">
                <a:avLst/>
              </a:prstGeom>
              <a:solidFill>
                <a:schemeClr val="lt1"/>
              </a:solidFill>
              <a:ln cap="flat" cmpd="sng" w="12700">
                <a:solidFill>
                  <a:schemeClr val="accent5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SzPct val="25000"/>
                  <a:buNone/>
                </a:pPr>
                <a:r>
                  <a:rPr lang="en-US"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Python</a:t>
                </a:r>
              </a:p>
            </p:txBody>
          </p:sp>
          <p:sp>
            <p:nvSpPr>
              <p:cNvPr id="1034" name="Shape 1034"/>
              <p:cNvSpPr/>
              <p:nvPr/>
            </p:nvSpPr>
            <p:spPr>
              <a:xfrm>
                <a:off x="3943189" y="5793826"/>
                <a:ext cx="2490652" cy="748936"/>
              </a:xfrm>
              <a:prstGeom prst="rect">
                <a:avLst/>
              </a:prstGeom>
              <a:solidFill>
                <a:schemeClr val="lt1"/>
              </a:solidFill>
              <a:ln cap="flat" cmpd="sng" w="12700">
                <a:solidFill>
                  <a:schemeClr val="accent5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SzPct val="25000"/>
                  <a:buNone/>
                </a:pPr>
                <a:r>
                  <a:rPr lang="en-US"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Python, R, Julia, Go, Javascript</a:t>
                </a:r>
              </a:p>
            </p:txBody>
          </p:sp>
        </p:grpSp>
        <p:sp>
          <p:nvSpPr>
            <p:cNvPr id="1035" name="Shape 1035"/>
            <p:cNvSpPr/>
            <p:nvPr/>
          </p:nvSpPr>
          <p:spPr>
            <a:xfrm>
              <a:off x="3592619" y="1567076"/>
              <a:ext cx="1379692" cy="52547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en-US" sz="1800">
                  <a:solidFill>
                    <a:schemeClr val="accent5"/>
                  </a:solidFill>
                  <a:latin typeface="Calibri"/>
                  <a:ea typeface="Calibri"/>
                  <a:cs typeface="Calibri"/>
                  <a:sym typeface="Calibri"/>
                </a:rPr>
                <a:t>Binding Languages</a:t>
              </a:r>
            </a:p>
          </p:txBody>
        </p:sp>
      </p:grpSp>
      <p:grpSp>
        <p:nvGrpSpPr>
          <p:cNvPr id="1036" name="Shape 1036"/>
          <p:cNvGrpSpPr/>
          <p:nvPr/>
        </p:nvGrpSpPr>
        <p:grpSpPr>
          <a:xfrm>
            <a:off x="5451731" y="1576076"/>
            <a:ext cx="1391660" cy="4534515"/>
            <a:chOff x="5226723" y="1567077"/>
            <a:chExt cx="1391660" cy="4534515"/>
          </a:xfrm>
        </p:grpSpPr>
        <p:sp>
          <p:nvSpPr>
            <p:cNvPr id="1037" name="Shape 1037"/>
            <p:cNvSpPr/>
            <p:nvPr/>
          </p:nvSpPr>
          <p:spPr>
            <a:xfrm>
              <a:off x="5234789" y="1567077"/>
              <a:ext cx="1379692" cy="52547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en-US" sz="1800">
                  <a:solidFill>
                    <a:schemeClr val="accent5"/>
                  </a:solidFill>
                  <a:latin typeface="Calibri"/>
                  <a:ea typeface="Calibri"/>
                  <a:cs typeface="Calibri"/>
                  <a:sym typeface="Calibri"/>
                </a:rPr>
                <a:t>Devices beyond CPU</a:t>
              </a:r>
            </a:p>
          </p:txBody>
        </p:sp>
        <p:grpSp>
          <p:nvGrpSpPr>
            <p:cNvPr id="1038" name="Shape 1038"/>
            <p:cNvGrpSpPr/>
            <p:nvPr/>
          </p:nvGrpSpPr>
          <p:grpSpPr>
            <a:xfrm>
              <a:off x="5226723" y="2194559"/>
              <a:ext cx="1391660" cy="3907032"/>
              <a:chOff x="3864655" y="2194559"/>
              <a:chExt cx="2553561" cy="4347570"/>
            </a:xfrm>
          </p:grpSpPr>
          <p:sp>
            <p:nvSpPr>
              <p:cNvPr id="1039" name="Shape 1039"/>
              <p:cNvSpPr/>
              <p:nvPr/>
            </p:nvSpPr>
            <p:spPr>
              <a:xfrm>
                <a:off x="3927564" y="2194559"/>
                <a:ext cx="2490652" cy="748936"/>
              </a:xfrm>
              <a:prstGeom prst="rect">
                <a:avLst/>
              </a:prstGeom>
              <a:solidFill>
                <a:schemeClr val="lt1"/>
              </a:solidFill>
              <a:ln cap="flat" cmpd="sng" w="12700">
                <a:solidFill>
                  <a:schemeClr val="accent5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SzPct val="25000"/>
                  <a:buNone/>
                </a:pPr>
                <a:r>
                  <a:rPr lang="en-US"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GPU</a:t>
                </a:r>
              </a:p>
            </p:txBody>
          </p:sp>
          <p:sp>
            <p:nvSpPr>
              <p:cNvPr id="1040" name="Shape 1040"/>
              <p:cNvSpPr/>
              <p:nvPr/>
            </p:nvSpPr>
            <p:spPr>
              <a:xfrm>
                <a:off x="3927564" y="3074125"/>
                <a:ext cx="2490652" cy="748936"/>
              </a:xfrm>
              <a:prstGeom prst="rect">
                <a:avLst/>
              </a:prstGeom>
              <a:solidFill>
                <a:schemeClr val="lt1"/>
              </a:solidFill>
              <a:ln cap="flat" cmpd="sng" w="12700">
                <a:solidFill>
                  <a:schemeClr val="accent5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SzPct val="25000"/>
                  <a:buNone/>
                </a:pPr>
                <a:r>
                  <a:rPr lang="en-US"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Lua</a:t>
                </a:r>
              </a:p>
            </p:txBody>
          </p:sp>
          <p:sp>
            <p:nvSpPr>
              <p:cNvPr id="1041" name="Shape 1041"/>
              <p:cNvSpPr/>
              <p:nvPr/>
            </p:nvSpPr>
            <p:spPr>
              <a:xfrm>
                <a:off x="3927564" y="3953689"/>
                <a:ext cx="2490652" cy="748936"/>
              </a:xfrm>
              <a:prstGeom prst="rect">
                <a:avLst/>
              </a:prstGeom>
              <a:solidFill>
                <a:schemeClr val="lt1"/>
              </a:solidFill>
              <a:ln cap="flat" cmpd="sng" w="12700">
                <a:solidFill>
                  <a:schemeClr val="accent5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SzPct val="25000"/>
                  <a:buNone/>
                </a:pPr>
                <a:r>
                  <a:rPr lang="en-US"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Python</a:t>
                </a:r>
              </a:p>
            </p:txBody>
          </p:sp>
          <p:sp>
            <p:nvSpPr>
              <p:cNvPr id="1042" name="Shape 1042"/>
              <p:cNvSpPr/>
              <p:nvPr/>
            </p:nvSpPr>
            <p:spPr>
              <a:xfrm>
                <a:off x="3927564" y="4833255"/>
                <a:ext cx="2490652" cy="748936"/>
              </a:xfrm>
              <a:prstGeom prst="rect">
                <a:avLst/>
              </a:prstGeom>
              <a:solidFill>
                <a:schemeClr val="lt1"/>
              </a:solidFill>
              <a:ln cap="flat" cmpd="sng" w="12700">
                <a:solidFill>
                  <a:schemeClr val="accent5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SzPct val="25000"/>
                  <a:buNone/>
                </a:pPr>
                <a:r>
                  <a:rPr lang="en-US"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GPU/Mobile</a:t>
                </a:r>
              </a:p>
            </p:txBody>
          </p:sp>
          <p:sp>
            <p:nvSpPr>
              <p:cNvPr id="1043" name="Shape 1043"/>
              <p:cNvSpPr/>
              <p:nvPr/>
            </p:nvSpPr>
            <p:spPr>
              <a:xfrm>
                <a:off x="3864655" y="5793194"/>
                <a:ext cx="2490652" cy="748936"/>
              </a:xfrm>
              <a:prstGeom prst="rect">
                <a:avLst/>
              </a:prstGeom>
              <a:solidFill>
                <a:schemeClr val="lt1"/>
              </a:solidFill>
              <a:ln cap="flat" cmpd="sng" w="12700">
                <a:solidFill>
                  <a:schemeClr val="accent5"/>
                </a:solidFill>
                <a:prstDash val="solid"/>
                <a:miter/>
                <a:headEnd len="med" w="med" type="none"/>
                <a:tailEnd len="med" w="med" type="none"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SzPct val="25000"/>
                  <a:buNone/>
                </a:pPr>
                <a:r>
                  <a:rPr lang="en-US"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GPU/Mobile</a:t>
                </a:r>
              </a:p>
            </p:txBody>
          </p:sp>
        </p:grpSp>
      </p:grpSp>
      <p:grpSp>
        <p:nvGrpSpPr>
          <p:cNvPr id="1044" name="Shape 1044"/>
          <p:cNvGrpSpPr/>
          <p:nvPr/>
        </p:nvGrpSpPr>
        <p:grpSpPr>
          <a:xfrm>
            <a:off x="6815235" y="1579169"/>
            <a:ext cx="1379692" cy="4492353"/>
            <a:chOff x="6657759" y="1579169"/>
            <a:chExt cx="1379692" cy="4492353"/>
          </a:xfrm>
        </p:grpSpPr>
        <p:sp>
          <p:nvSpPr>
            <p:cNvPr id="1045" name="Shape 1045"/>
            <p:cNvSpPr/>
            <p:nvPr/>
          </p:nvSpPr>
          <p:spPr>
            <a:xfrm>
              <a:off x="6657759" y="1579169"/>
              <a:ext cx="1379692" cy="52547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en-US" sz="1800">
                  <a:solidFill>
                    <a:schemeClr val="accent5"/>
                  </a:solidFill>
                  <a:latin typeface="Calibri"/>
                  <a:ea typeface="Calibri"/>
                  <a:cs typeface="Calibri"/>
                  <a:sym typeface="Calibri"/>
                </a:rPr>
                <a:t>Distributed</a:t>
              </a:r>
            </a:p>
          </p:txBody>
        </p:sp>
        <p:grpSp>
          <p:nvGrpSpPr>
            <p:cNvPr id="1046" name="Shape 1046"/>
            <p:cNvGrpSpPr/>
            <p:nvPr/>
          </p:nvGrpSpPr>
          <p:grpSpPr>
            <a:xfrm>
              <a:off x="6987165" y="2194559"/>
              <a:ext cx="729497" cy="3876962"/>
              <a:chOff x="6987165" y="2194559"/>
              <a:chExt cx="729497" cy="3876962"/>
            </a:xfrm>
          </p:grpSpPr>
          <p:grpSp>
            <p:nvGrpSpPr>
              <p:cNvPr id="1047" name="Shape 1047"/>
              <p:cNvGrpSpPr/>
              <p:nvPr/>
            </p:nvGrpSpPr>
            <p:grpSpPr>
              <a:xfrm>
                <a:off x="6987165" y="2194559"/>
                <a:ext cx="729497" cy="3816804"/>
                <a:chOff x="3927564" y="2194559"/>
                <a:chExt cx="2520432" cy="4247168"/>
              </a:xfrm>
            </p:grpSpPr>
            <p:sp>
              <p:nvSpPr>
                <p:cNvPr id="1048" name="Shape 1048"/>
                <p:cNvSpPr/>
                <p:nvPr/>
              </p:nvSpPr>
              <p:spPr>
                <a:xfrm>
                  <a:off x="3927564" y="2194559"/>
                  <a:ext cx="2490652" cy="748936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rIns="91425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49" name="Shape 1049"/>
                <p:cNvSpPr/>
                <p:nvPr/>
              </p:nvSpPr>
              <p:spPr>
                <a:xfrm>
                  <a:off x="3927564" y="3074125"/>
                  <a:ext cx="2490652" cy="748936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rIns="91425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50" name="Shape 1050"/>
                <p:cNvSpPr/>
                <p:nvPr/>
              </p:nvSpPr>
              <p:spPr>
                <a:xfrm>
                  <a:off x="3927564" y="3953689"/>
                  <a:ext cx="2490652" cy="748936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rIns="91425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51" name="Shape 1051"/>
                <p:cNvSpPr/>
                <p:nvPr/>
              </p:nvSpPr>
              <p:spPr>
                <a:xfrm>
                  <a:off x="3927564" y="4833255"/>
                  <a:ext cx="2490652" cy="748936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rIns="91425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52" name="Shape 1052"/>
                <p:cNvSpPr/>
                <p:nvPr/>
              </p:nvSpPr>
              <p:spPr>
                <a:xfrm>
                  <a:off x="3957344" y="5692791"/>
                  <a:ext cx="2490652" cy="74893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45700" lIns="91425" rIns="91425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buNone/>
                  </a:pPr>
                  <a:r>
                    <a:t/>
                  </a: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pic>
            <p:nvPicPr>
              <p:cNvPr descr="Checkmark" id="1053" name="Shape 1053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0"/>
              <a:stretch/>
            </p:blipFill>
            <p:spPr>
              <a:xfrm>
                <a:off x="7065477" y="4595946"/>
                <a:ext cx="594908" cy="59490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Close" id="1054" name="Shape 1054"/>
              <p:cNvPicPr preferRelativeResize="0"/>
              <p:nvPr/>
            </p:nvPicPr>
            <p:blipFill rotWithShape="1">
              <a:blip r:embed="rId9">
                <a:alphaModFix/>
              </a:blip>
              <a:srcRect b="0" l="0" r="0" t="0"/>
              <a:stretch/>
            </p:blipFill>
            <p:spPr>
              <a:xfrm>
                <a:off x="7142277" y="2364996"/>
                <a:ext cx="392755" cy="39275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Close" id="1055" name="Shape 1055"/>
              <p:cNvPicPr preferRelativeResize="0"/>
              <p:nvPr/>
            </p:nvPicPr>
            <p:blipFill rotWithShape="1">
              <a:blip r:embed="rId9">
                <a:alphaModFix/>
              </a:blip>
              <a:srcRect b="0" l="0" r="0" t="0"/>
              <a:stretch/>
            </p:blipFill>
            <p:spPr>
              <a:xfrm>
                <a:off x="7151261" y="3106515"/>
                <a:ext cx="392755" cy="39275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Close" id="1056" name="Shape 1056"/>
              <p:cNvPicPr preferRelativeResize="0"/>
              <p:nvPr/>
            </p:nvPicPr>
            <p:blipFill rotWithShape="1">
              <a:blip r:embed="rId9">
                <a:alphaModFix/>
              </a:blip>
              <a:srcRect b="0" l="0" r="0" t="0"/>
              <a:stretch/>
            </p:blipFill>
            <p:spPr>
              <a:xfrm>
                <a:off x="7130593" y="3936328"/>
                <a:ext cx="392755" cy="39275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Checkmark" id="1057" name="Shape 1057"/>
              <p:cNvPicPr preferRelativeResize="0"/>
              <p:nvPr/>
            </p:nvPicPr>
            <p:blipFill rotWithShape="1">
              <a:blip r:embed="rId10">
                <a:alphaModFix/>
              </a:blip>
              <a:srcRect b="0" l="0" r="0" t="0"/>
              <a:stretch/>
            </p:blipFill>
            <p:spPr>
              <a:xfrm>
                <a:off x="7041200" y="5476614"/>
                <a:ext cx="594908" cy="59490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058" name="Shape 1058"/>
          <p:cNvGrpSpPr/>
          <p:nvPr/>
        </p:nvGrpSpPr>
        <p:grpSpPr>
          <a:xfrm>
            <a:off x="8283437" y="1587121"/>
            <a:ext cx="1379692" cy="4484399"/>
            <a:chOff x="8080728" y="1587121"/>
            <a:chExt cx="1379692" cy="4484399"/>
          </a:xfrm>
        </p:grpSpPr>
        <p:grpSp>
          <p:nvGrpSpPr>
            <p:cNvPr id="1059" name="Shape 1059"/>
            <p:cNvGrpSpPr/>
            <p:nvPr/>
          </p:nvGrpSpPr>
          <p:grpSpPr>
            <a:xfrm>
              <a:off x="8080728" y="1587121"/>
              <a:ext cx="1379692" cy="4484399"/>
              <a:chOff x="8080728" y="1587121"/>
              <a:chExt cx="1379692" cy="4484399"/>
            </a:xfrm>
          </p:grpSpPr>
          <p:sp>
            <p:nvSpPr>
              <p:cNvPr id="1060" name="Shape 1060"/>
              <p:cNvSpPr/>
              <p:nvPr/>
            </p:nvSpPr>
            <p:spPr>
              <a:xfrm>
                <a:off x="8080728" y="1587121"/>
                <a:ext cx="1379692" cy="52547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SzPct val="25000"/>
                  <a:buNone/>
                </a:pPr>
                <a:r>
                  <a:rPr lang="en-US" sz="1800">
                    <a:solidFill>
                      <a:schemeClr val="accent5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Imperative Program</a:t>
                </a:r>
              </a:p>
            </p:txBody>
          </p:sp>
          <p:grpSp>
            <p:nvGrpSpPr>
              <p:cNvPr id="1061" name="Shape 1061"/>
              <p:cNvGrpSpPr/>
              <p:nvPr/>
            </p:nvGrpSpPr>
            <p:grpSpPr>
              <a:xfrm>
                <a:off x="8428313" y="2203558"/>
                <a:ext cx="729497" cy="3867962"/>
                <a:chOff x="6987165" y="2194559"/>
                <a:chExt cx="729497" cy="3867962"/>
              </a:xfrm>
            </p:grpSpPr>
            <p:grpSp>
              <p:nvGrpSpPr>
                <p:cNvPr id="1062" name="Shape 1062"/>
                <p:cNvGrpSpPr/>
                <p:nvPr/>
              </p:nvGrpSpPr>
              <p:grpSpPr>
                <a:xfrm>
                  <a:off x="6987165" y="2194559"/>
                  <a:ext cx="729497" cy="3816804"/>
                  <a:chOff x="3927564" y="2194559"/>
                  <a:chExt cx="2520432" cy="4247168"/>
                </a:xfrm>
              </p:grpSpPr>
              <p:sp>
                <p:nvSpPr>
                  <p:cNvPr id="1063" name="Shape 1063"/>
                  <p:cNvSpPr/>
                  <p:nvPr/>
                </p:nvSpPr>
                <p:spPr>
                  <a:xfrm>
                    <a:off x="3927564" y="2194559"/>
                    <a:ext cx="2490652" cy="748936"/>
                  </a:xfrm>
                  <a:prstGeom prst="rect">
                    <a:avLst/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45700" lIns="91425" rIns="91425" tIns="45700">
                    <a:no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buNone/>
                    </a:pPr>
                    <a:r>
                      <a:t/>
                    </a:r>
                    <a:endParaRPr sz="18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64" name="Shape 1064"/>
                  <p:cNvSpPr/>
                  <p:nvPr/>
                </p:nvSpPr>
                <p:spPr>
                  <a:xfrm>
                    <a:off x="3927564" y="3074125"/>
                    <a:ext cx="2490652" cy="748936"/>
                  </a:xfrm>
                  <a:prstGeom prst="rect">
                    <a:avLst/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45700" lIns="91425" rIns="91425" tIns="45700">
                    <a:no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buNone/>
                    </a:pPr>
                    <a:r>
                      <a:t/>
                    </a:r>
                    <a:endParaRPr sz="18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65" name="Shape 1065"/>
                  <p:cNvSpPr/>
                  <p:nvPr/>
                </p:nvSpPr>
                <p:spPr>
                  <a:xfrm>
                    <a:off x="3927564" y="3953689"/>
                    <a:ext cx="2490652" cy="748936"/>
                  </a:xfrm>
                  <a:prstGeom prst="rect">
                    <a:avLst/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45700" lIns="91425" rIns="91425" tIns="45700">
                    <a:no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buNone/>
                    </a:pPr>
                    <a:r>
                      <a:t/>
                    </a:r>
                    <a:endParaRPr sz="18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66" name="Shape 1066"/>
                  <p:cNvSpPr/>
                  <p:nvPr/>
                </p:nvSpPr>
                <p:spPr>
                  <a:xfrm>
                    <a:off x="3927564" y="4833255"/>
                    <a:ext cx="2490652" cy="748936"/>
                  </a:xfrm>
                  <a:prstGeom prst="rect">
                    <a:avLst/>
                  </a:pr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45700" lIns="91425" rIns="91425" tIns="45700">
                    <a:no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buNone/>
                    </a:pPr>
                    <a:r>
                      <a:t/>
                    </a:r>
                    <a:endParaRPr sz="18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67" name="Shape 1067"/>
                  <p:cNvSpPr/>
                  <p:nvPr/>
                </p:nvSpPr>
                <p:spPr>
                  <a:xfrm>
                    <a:off x="3957344" y="5692791"/>
                    <a:ext cx="2490652" cy="748936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ctr" bIns="45700" lIns="91425" rIns="91425" tIns="45700">
                    <a:no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buNone/>
                    </a:pPr>
                    <a:r>
                      <a:t/>
                    </a:r>
                    <a:endParaRPr sz="18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pic>
              <p:nvPicPr>
                <p:cNvPr descr="Checkmark" id="1068" name="Shape 1068"/>
                <p:cNvPicPr preferRelativeResize="0"/>
                <p:nvPr/>
              </p:nvPicPr>
              <p:blipFill rotWithShape="1">
                <a:blip r:embed="rId8">
                  <a:alphaModFix/>
                </a:blip>
                <a:srcRect b="0" l="0" r="0" t="0"/>
                <a:stretch/>
              </p:blipFill>
              <p:spPr>
                <a:xfrm>
                  <a:off x="7058770" y="3015068"/>
                  <a:ext cx="594908" cy="59490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Checkmark" id="1069" name="Shape 1069"/>
                <p:cNvPicPr preferRelativeResize="0"/>
                <p:nvPr/>
              </p:nvPicPr>
              <p:blipFill rotWithShape="1">
                <a:blip r:embed="rId10">
                  <a:alphaModFix/>
                </a:blip>
                <a:srcRect b="0" l="0" r="0" t="0"/>
                <a:stretch/>
              </p:blipFill>
              <p:spPr>
                <a:xfrm>
                  <a:off x="7076339" y="5467614"/>
                  <a:ext cx="594908" cy="59490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pic>
          <p:nvPicPr>
            <p:cNvPr descr="Close" id="1070" name="Shape 1070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8592375" y="3953689"/>
              <a:ext cx="392755" cy="3927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lose" id="1071" name="Shape 1071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8592375" y="4719703"/>
              <a:ext cx="392755" cy="3927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lose" id="1072" name="Shape 1072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8574196" y="2351075"/>
              <a:ext cx="392755" cy="39275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73" name="Shape 1073"/>
          <p:cNvGrpSpPr/>
          <p:nvPr/>
        </p:nvGrpSpPr>
        <p:grpSpPr>
          <a:xfrm>
            <a:off x="9808698" y="1587122"/>
            <a:ext cx="1379692" cy="4475967"/>
            <a:chOff x="9808698" y="1587122"/>
            <a:chExt cx="1379692" cy="4475967"/>
          </a:xfrm>
        </p:grpSpPr>
        <p:grpSp>
          <p:nvGrpSpPr>
            <p:cNvPr id="1074" name="Shape 1074"/>
            <p:cNvGrpSpPr/>
            <p:nvPr/>
          </p:nvGrpSpPr>
          <p:grpSpPr>
            <a:xfrm>
              <a:off x="9808698" y="1587122"/>
              <a:ext cx="1379692" cy="4475967"/>
              <a:chOff x="9503697" y="1587122"/>
              <a:chExt cx="1379692" cy="4475967"/>
            </a:xfrm>
          </p:grpSpPr>
          <p:sp>
            <p:nvSpPr>
              <p:cNvPr id="1075" name="Shape 1075"/>
              <p:cNvSpPr/>
              <p:nvPr/>
            </p:nvSpPr>
            <p:spPr>
              <a:xfrm>
                <a:off x="9503697" y="1587122"/>
                <a:ext cx="1379692" cy="52547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buSzPct val="25000"/>
                  <a:buNone/>
                </a:pPr>
                <a:r>
                  <a:rPr lang="en-US" sz="1800">
                    <a:solidFill>
                      <a:schemeClr val="accent5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Declarative Program</a:t>
                </a:r>
              </a:p>
            </p:txBody>
          </p:sp>
          <p:grpSp>
            <p:nvGrpSpPr>
              <p:cNvPr id="1076" name="Shape 1076"/>
              <p:cNvGrpSpPr/>
              <p:nvPr/>
            </p:nvGrpSpPr>
            <p:grpSpPr>
              <a:xfrm>
                <a:off x="9818201" y="2203558"/>
                <a:ext cx="729497" cy="3859530"/>
                <a:chOff x="9818201" y="2203558"/>
                <a:chExt cx="729497" cy="3859530"/>
              </a:xfrm>
            </p:grpSpPr>
            <p:grpSp>
              <p:nvGrpSpPr>
                <p:cNvPr id="1077" name="Shape 1077"/>
                <p:cNvGrpSpPr/>
                <p:nvPr/>
              </p:nvGrpSpPr>
              <p:grpSpPr>
                <a:xfrm>
                  <a:off x="9818201" y="2203558"/>
                  <a:ext cx="729497" cy="3859530"/>
                  <a:chOff x="6987165" y="2194559"/>
                  <a:chExt cx="729497" cy="3859530"/>
                </a:xfrm>
              </p:grpSpPr>
              <p:grpSp>
                <p:nvGrpSpPr>
                  <p:cNvPr id="1078" name="Shape 1078"/>
                  <p:cNvGrpSpPr/>
                  <p:nvPr/>
                </p:nvGrpSpPr>
                <p:grpSpPr>
                  <a:xfrm>
                    <a:off x="6987165" y="2194559"/>
                    <a:ext cx="729497" cy="3816804"/>
                    <a:chOff x="3927564" y="2194559"/>
                    <a:chExt cx="2520432" cy="4247168"/>
                  </a:xfrm>
                </p:grpSpPr>
                <p:sp>
                  <p:nvSpPr>
                    <p:cNvPr id="1079" name="Shape 1079"/>
                    <p:cNvSpPr/>
                    <p:nvPr/>
                  </p:nvSpPr>
                  <p:spPr>
                    <a:xfrm>
                      <a:off x="3927564" y="2194559"/>
                      <a:ext cx="2490652" cy="748936"/>
                    </a:xfrm>
                    <a:prstGeom prst="rect">
                      <a:avLst/>
                    </a:prstGeom>
                    <a:solidFill>
                      <a:schemeClr val="lt1"/>
                    </a:solidFill>
                    <a:ln>
                      <a:noFill/>
                    </a:ln>
                  </p:spPr>
                  <p:txBody>
                    <a:bodyPr anchorCtr="0" anchor="ctr" bIns="45700" lIns="91425" rIns="91425" tIns="45700"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080" name="Shape 1080"/>
                    <p:cNvSpPr/>
                    <p:nvPr/>
                  </p:nvSpPr>
                  <p:spPr>
                    <a:xfrm>
                      <a:off x="3927564" y="3074125"/>
                      <a:ext cx="2490652" cy="748936"/>
                    </a:xfrm>
                    <a:prstGeom prst="rect">
                      <a:avLst/>
                    </a:prstGeom>
                    <a:solidFill>
                      <a:schemeClr val="lt1"/>
                    </a:solidFill>
                    <a:ln>
                      <a:noFill/>
                    </a:ln>
                  </p:spPr>
                  <p:txBody>
                    <a:bodyPr anchorCtr="0" anchor="ctr" bIns="45700" lIns="91425" rIns="91425" tIns="45700"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081" name="Shape 1081"/>
                    <p:cNvSpPr/>
                    <p:nvPr/>
                  </p:nvSpPr>
                  <p:spPr>
                    <a:xfrm>
                      <a:off x="3927564" y="3953689"/>
                      <a:ext cx="2490652" cy="748936"/>
                    </a:xfrm>
                    <a:prstGeom prst="rect">
                      <a:avLst/>
                    </a:prstGeom>
                    <a:solidFill>
                      <a:schemeClr val="lt1"/>
                    </a:solidFill>
                    <a:ln>
                      <a:noFill/>
                    </a:ln>
                  </p:spPr>
                  <p:txBody>
                    <a:bodyPr anchorCtr="0" anchor="ctr" bIns="45700" lIns="91425" rIns="91425" tIns="45700"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082" name="Shape 1082"/>
                    <p:cNvSpPr/>
                    <p:nvPr/>
                  </p:nvSpPr>
                  <p:spPr>
                    <a:xfrm>
                      <a:off x="3927564" y="4833255"/>
                      <a:ext cx="2490652" cy="748936"/>
                    </a:xfrm>
                    <a:prstGeom prst="rect">
                      <a:avLst/>
                    </a:prstGeom>
                    <a:solidFill>
                      <a:schemeClr val="lt1"/>
                    </a:solidFill>
                    <a:ln>
                      <a:noFill/>
                    </a:ln>
                  </p:spPr>
                  <p:txBody>
                    <a:bodyPr anchorCtr="0" anchor="ctr" bIns="45700" lIns="91425" rIns="91425" tIns="45700"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083" name="Shape 1083"/>
                    <p:cNvSpPr/>
                    <p:nvPr/>
                  </p:nvSpPr>
                  <p:spPr>
                    <a:xfrm>
                      <a:off x="3957344" y="5692791"/>
                      <a:ext cx="2490652" cy="748936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anchorCtr="0" anchor="ctr" bIns="45700" lIns="91425" rIns="91425" tIns="45700"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pic>
                <p:nvPicPr>
                  <p:cNvPr descr="Checkmark" id="1084" name="Shape 1084"/>
                  <p:cNvPicPr preferRelativeResize="0"/>
                  <p:nvPr/>
                </p:nvPicPr>
                <p:blipFill rotWithShape="1">
                  <a:blip r:embed="rId8">
                    <a:alphaModFix/>
                  </a:blip>
                  <a:srcRect b="0" l="0" r="0" t="0"/>
                  <a:stretch/>
                </p:blipFill>
                <p:spPr>
                  <a:xfrm>
                    <a:off x="7058770" y="2217685"/>
                    <a:ext cx="594908" cy="59490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descr="Checkmark" id="1085" name="Shape 1085"/>
                  <p:cNvPicPr preferRelativeResize="0"/>
                  <p:nvPr/>
                </p:nvPicPr>
                <p:blipFill rotWithShape="1">
                  <a:blip r:embed="rId10">
                    <a:alphaModFix/>
                  </a:blip>
                  <a:srcRect b="0" l="0" r="0" t="0"/>
                  <a:stretch/>
                </p:blipFill>
                <p:spPr>
                  <a:xfrm>
                    <a:off x="7027977" y="5459182"/>
                    <a:ext cx="594908" cy="59490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  <p:pic>
              <p:nvPicPr>
                <p:cNvPr descr="Checkmark" id="1086" name="Shape 1086"/>
                <p:cNvPicPr preferRelativeResize="0"/>
                <p:nvPr/>
              </p:nvPicPr>
              <p:blipFill rotWithShape="1">
                <a:blip r:embed="rId8">
                  <a:alphaModFix/>
                </a:blip>
                <a:srcRect b="0" l="0" r="0" t="0"/>
                <a:stretch/>
              </p:blipFill>
              <p:spPr>
                <a:xfrm>
                  <a:off x="9889806" y="3815787"/>
                  <a:ext cx="594908" cy="59490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pic>
            <p:nvPicPr>
              <p:cNvPr descr="Close" id="1087" name="Shape 1087"/>
              <p:cNvPicPr preferRelativeResize="0"/>
              <p:nvPr/>
            </p:nvPicPr>
            <p:blipFill rotWithShape="1">
              <a:blip r:embed="rId9">
                <a:alphaModFix/>
              </a:blip>
              <a:srcRect b="0" l="0" r="0" t="0"/>
              <a:stretch/>
            </p:blipFill>
            <p:spPr>
              <a:xfrm>
                <a:off x="9982263" y="3192398"/>
                <a:ext cx="392755" cy="39275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descr="Checkmark" id="1088" name="Shape 1088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10193279" y="4574876"/>
              <a:ext cx="594908" cy="59490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3" name="Shape 10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2584" y="491835"/>
            <a:ext cx="11925300" cy="30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4" name="Shape 109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786352" y="491835"/>
            <a:ext cx="2124371" cy="582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5" name="Shape 109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99747" y="3914775"/>
            <a:ext cx="11610975" cy="294322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96" name="Shape 1096"/>
          <p:cNvGrpSpPr/>
          <p:nvPr/>
        </p:nvGrpSpPr>
        <p:grpSpPr>
          <a:xfrm>
            <a:off x="9772701" y="3917000"/>
            <a:ext cx="2115406" cy="637005"/>
            <a:chOff x="9344296" y="1562782"/>
            <a:chExt cx="1506583" cy="443042"/>
          </a:xfrm>
        </p:grpSpPr>
        <p:sp>
          <p:nvSpPr>
            <p:cNvPr id="1097" name="Shape 1097"/>
            <p:cNvSpPr/>
            <p:nvPr/>
          </p:nvSpPr>
          <p:spPr>
            <a:xfrm>
              <a:off x="9344296" y="1567542"/>
              <a:ext cx="1506583" cy="409305"/>
            </a:xfrm>
            <a:prstGeom prst="rect">
              <a:avLst/>
            </a:prstGeom>
            <a:solidFill>
              <a:srgbClr val="1A86BA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098" name="Shape 1098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9456964" y="1562782"/>
              <a:ext cx="1293658" cy="44304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99" name="Shape 1099"/>
          <p:cNvSpPr txBox="1"/>
          <p:nvPr/>
        </p:nvSpPr>
        <p:spPr>
          <a:xfrm>
            <a:off x="4382257" y="73890"/>
            <a:ext cx="3514832" cy="637308"/>
          </a:xfrm>
          <a:prstGeom prst="rect">
            <a:avLst/>
          </a:prstGeom>
          <a:solidFill>
            <a:srgbClr val="1A86BA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Calibri"/>
              <a:buNone/>
            </a:pPr>
            <a:r>
              <a:rPr lang="en-US" sz="374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GIT Contributions</a:t>
            </a:r>
          </a:p>
        </p:txBody>
      </p:sp>
      <p:cxnSp>
        <p:nvCxnSpPr>
          <p:cNvPr id="1100" name="Shape 1100"/>
          <p:cNvCxnSpPr/>
          <p:nvPr/>
        </p:nvCxnSpPr>
        <p:spPr>
          <a:xfrm>
            <a:off x="4382257" y="23091"/>
            <a:ext cx="3514832" cy="0"/>
          </a:xfrm>
          <a:prstGeom prst="straightConnector1">
            <a:avLst/>
          </a:prstGeom>
          <a:noFill/>
          <a:ln cap="flat" cmpd="sng" w="38100">
            <a:solidFill>
              <a:srgbClr val="1A86BA"/>
            </a:solidFill>
            <a:prstDash val="solid"/>
            <a:miter/>
            <a:headEnd len="med" w="med" type="none"/>
            <a:tailEnd len="med" w="med" type="none"/>
          </a:ln>
        </p:spPr>
      </p:cxnSp>
    </p:spTree>
  </p:cSld>
  <p:clrMapOvr>
    <a:masterClrMapping/>
  </p:clrMapOvr>
  <p:transition spd="slow">
    <p:push/>
  </p:transition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Shape 1105"/>
          <p:cNvSpPr txBox="1"/>
          <p:nvPr>
            <p:ph idx="1" type="body"/>
          </p:nvPr>
        </p:nvSpPr>
        <p:spPr>
          <a:xfrm>
            <a:off x="418012" y="1853927"/>
            <a:ext cx="11312433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86BA"/>
              </a:buClr>
              <a:buSzPct val="1000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Adding New Operations to  frameworks like these (MXNet, tensorflow, theano) with reasonable performance is not easy.</a:t>
            </a: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A86BA"/>
              </a:buClr>
              <a:buSzPct val="1000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High Level Wrappers around MXNet are comparatively rare. More contributors and frameworks can gain more traction.</a:t>
            </a: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A86BA"/>
              </a:buClr>
              <a:buSzPct val="1000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visual drag-drop tool using MXNet backend to create and model neural networks with</a:t>
            </a: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6" name="Shape 1106"/>
          <p:cNvSpPr txBox="1"/>
          <p:nvPr/>
        </p:nvSpPr>
        <p:spPr>
          <a:xfrm>
            <a:off x="235131" y="506400"/>
            <a:ext cx="3779518" cy="927803"/>
          </a:xfrm>
          <a:prstGeom prst="rect">
            <a:avLst/>
          </a:prstGeom>
          <a:solidFill>
            <a:srgbClr val="1A86BA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Calibri"/>
              <a:buNone/>
            </a:pPr>
            <a:r>
              <a:rPr lang="en-US" sz="4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Improvements</a:t>
            </a:r>
          </a:p>
        </p:txBody>
      </p:sp>
      <p:sp>
        <p:nvSpPr>
          <p:cNvPr id="1107" name="Shape 1107"/>
          <p:cNvSpPr txBox="1"/>
          <p:nvPr/>
        </p:nvSpPr>
        <p:spPr>
          <a:xfrm>
            <a:off x="87085" y="506400"/>
            <a:ext cx="69667" cy="927803"/>
          </a:xfrm>
          <a:prstGeom prst="rect">
            <a:avLst/>
          </a:prstGeom>
          <a:solidFill>
            <a:srgbClr val="1A86BA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</a:pPr>
            <a:r>
              <a:t/>
            </a:r>
            <a:endParaRPr sz="4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08" name="Shape 1108"/>
          <p:cNvGrpSpPr/>
          <p:nvPr/>
        </p:nvGrpSpPr>
        <p:grpSpPr>
          <a:xfrm>
            <a:off x="10685416" y="63358"/>
            <a:ext cx="1506583" cy="443042"/>
            <a:chOff x="9344296" y="1562782"/>
            <a:chExt cx="1506583" cy="443042"/>
          </a:xfrm>
        </p:grpSpPr>
        <p:sp>
          <p:nvSpPr>
            <p:cNvPr id="1109" name="Shape 1109"/>
            <p:cNvSpPr/>
            <p:nvPr/>
          </p:nvSpPr>
          <p:spPr>
            <a:xfrm>
              <a:off x="9344296" y="1567542"/>
              <a:ext cx="1506583" cy="409305"/>
            </a:xfrm>
            <a:prstGeom prst="rect">
              <a:avLst/>
            </a:prstGeom>
            <a:solidFill>
              <a:srgbClr val="1A86BA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110" name="Shape 111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456964" y="1562782"/>
              <a:ext cx="1293658" cy="4430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ransition spd="slow">
    <p:push/>
  </p:transition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14" name="Shape 1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5" name="Shape 1115"/>
          <p:cNvSpPr txBox="1"/>
          <p:nvPr>
            <p:ph idx="1" type="body"/>
          </p:nvPr>
        </p:nvSpPr>
        <p:spPr>
          <a:xfrm>
            <a:off x="838200" y="1825625"/>
            <a:ext cx="10515599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28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A Deeper Dive into Apache MXNet on AWS</a:t>
            </a: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Learn about the features and benefits of Apache MXNet, the AWS offering that is foundational to MXNet developers. [</a:t>
            </a:r>
            <a:r>
              <a:rPr b="0" i="0" lang="en-US" sz="2800" u="none" cap="none" strike="noStrike">
                <a:solidFill>
                  <a:srgbClr val="1A86BA"/>
                </a:solidFill>
                <a:latin typeface="Calibri"/>
                <a:ea typeface="Calibri"/>
                <a:cs typeface="Calibri"/>
                <a:sym typeface="Calibri"/>
              </a:rPr>
              <a:t>Wed, March 223:00:00 PM EDT - 4:00:00 PM EDT</a:t>
            </a: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]</a:t>
            </a: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2800" u="sng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280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Learning Objectives:</a:t>
            </a: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• Learn about the features and benefits of Apache MXNet.</a:t>
            </a: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• Learn about the deep learning AMIs with the tools you need for DL.</a:t>
            </a: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• Learn how to train a neural network using MXNet.</a:t>
            </a:r>
          </a:p>
        </p:txBody>
      </p:sp>
      <p:sp>
        <p:nvSpPr>
          <p:cNvPr id="1116" name="Shape 1116"/>
          <p:cNvSpPr txBox="1"/>
          <p:nvPr/>
        </p:nvSpPr>
        <p:spPr>
          <a:xfrm>
            <a:off x="235131" y="506400"/>
            <a:ext cx="5038832" cy="927803"/>
          </a:xfrm>
          <a:prstGeom prst="rect">
            <a:avLst/>
          </a:prstGeom>
          <a:solidFill>
            <a:srgbClr val="1A86BA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Calibri"/>
              <a:buNone/>
            </a:pPr>
            <a:r>
              <a:rPr lang="en-US" sz="4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Interested in MXNet?</a:t>
            </a:r>
          </a:p>
        </p:txBody>
      </p:sp>
      <p:sp>
        <p:nvSpPr>
          <p:cNvPr id="1117" name="Shape 1117"/>
          <p:cNvSpPr txBox="1"/>
          <p:nvPr/>
        </p:nvSpPr>
        <p:spPr>
          <a:xfrm>
            <a:off x="87085" y="506400"/>
            <a:ext cx="69667" cy="927803"/>
          </a:xfrm>
          <a:prstGeom prst="rect">
            <a:avLst/>
          </a:prstGeom>
          <a:solidFill>
            <a:srgbClr val="1A86BA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</a:pPr>
            <a:r>
              <a:t/>
            </a:r>
            <a:endParaRPr sz="4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18" name="Shape 1118"/>
          <p:cNvGrpSpPr/>
          <p:nvPr/>
        </p:nvGrpSpPr>
        <p:grpSpPr>
          <a:xfrm>
            <a:off x="8486775" y="642954"/>
            <a:ext cx="2386584" cy="791250"/>
            <a:chOff x="9344296" y="1562782"/>
            <a:chExt cx="1506583" cy="443042"/>
          </a:xfrm>
        </p:grpSpPr>
        <p:sp>
          <p:nvSpPr>
            <p:cNvPr id="1119" name="Shape 1119"/>
            <p:cNvSpPr/>
            <p:nvPr/>
          </p:nvSpPr>
          <p:spPr>
            <a:xfrm>
              <a:off x="9344296" y="1567542"/>
              <a:ext cx="1506583" cy="409305"/>
            </a:xfrm>
            <a:prstGeom prst="rect">
              <a:avLst/>
            </a:prstGeom>
            <a:solidFill>
              <a:srgbClr val="1A86BA"/>
            </a:solidFill>
            <a:ln>
              <a:noFill/>
            </a:ln>
            <a:effectLst>
              <a:outerShdw blurRad="50799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120" name="Shape 112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9456964" y="1562782"/>
              <a:ext cx="1293658" cy="443042"/>
            </a:xfrm>
            <a:prstGeom prst="rect">
              <a:avLst/>
            </a:prstGeom>
            <a:noFill/>
            <a:ln>
              <a:noFill/>
            </a:ln>
            <a:effectLst>
              <a:outerShdw blurRad="292100" rotWithShape="0" algn="tl" dir="2700000" dist="139700">
                <a:srgbClr val="333333">
                  <a:alpha val="64705"/>
                </a:srgbClr>
              </a:outerShdw>
            </a:effectLst>
          </p:spPr>
        </p:pic>
      </p:grpSp>
      <p:pic>
        <p:nvPicPr>
          <p:cNvPr id="1121" name="Shape 11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905625" y="642954"/>
            <a:ext cx="1581150" cy="733425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25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Shape 1126"/>
          <p:cNvSpPr txBox="1"/>
          <p:nvPr>
            <p:ph type="ctrTitle"/>
          </p:nvPr>
        </p:nvSpPr>
        <p:spPr>
          <a:xfrm>
            <a:off x="1524000" y="1122362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t/>
            </a:r>
            <a:endParaRPr b="0" i="0" sz="6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7" name="Shape 1127"/>
          <p:cNvSpPr txBox="1"/>
          <p:nvPr>
            <p:ph idx="1" type="subTitle"/>
          </p:nvPr>
        </p:nvSpPr>
        <p:spPr>
          <a:xfrm>
            <a:off x="1482279" y="3916303"/>
            <a:ext cx="9144000" cy="16557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Resources</a:t>
            </a:r>
          </a:p>
          <a:p>
            <a:pPr indent="0" lvl="0" mar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24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https://mxnet.io</a:t>
            </a: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|  </a:t>
            </a:r>
            <a:r>
              <a:rPr b="0" i="0" lang="en-US" sz="24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https://aws.amazon.com/mxnet/</a:t>
            </a: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| </a:t>
            </a:r>
            <a:r>
              <a:rPr b="0" i="0" lang="en-US" sz="24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http://dmlc.ml/</a:t>
            </a: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pPr indent="0" lvl="0" marL="0" marR="0" rtl="0" algn="ctr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8" name="Shape 1128"/>
          <p:cNvSpPr txBox="1"/>
          <p:nvPr/>
        </p:nvSpPr>
        <p:spPr>
          <a:xfrm>
            <a:off x="1524000" y="1122362"/>
            <a:ext cx="9144000" cy="2387600"/>
          </a:xfrm>
          <a:prstGeom prst="rect">
            <a:avLst/>
          </a:prstGeom>
          <a:solidFill>
            <a:srgbClr val="1A86BA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</a:pPr>
            <a:r>
              <a:t/>
            </a:r>
            <a:endParaRPr sz="6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29" name="Shape 1129"/>
          <p:cNvCxnSpPr/>
          <p:nvPr/>
        </p:nvCxnSpPr>
        <p:spPr>
          <a:xfrm>
            <a:off x="10554796" y="1113654"/>
            <a:ext cx="8699" cy="2488384"/>
          </a:xfrm>
          <a:prstGeom prst="straightConnector1">
            <a:avLst/>
          </a:prstGeom>
          <a:noFill/>
          <a:ln cap="flat" cmpd="sng" w="5715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</p:cxnSp>
      <p:sp>
        <p:nvSpPr>
          <p:cNvPr id="1130" name="Shape 1130"/>
          <p:cNvSpPr/>
          <p:nvPr/>
        </p:nvSpPr>
        <p:spPr>
          <a:xfrm>
            <a:off x="1906125" y="1145454"/>
            <a:ext cx="2262908" cy="2262908"/>
          </a:xfrm>
          <a:prstGeom prst="ellipse">
            <a:avLst/>
          </a:prstGeom>
          <a:solidFill>
            <a:srgbClr val="F2F2F2"/>
          </a:solidFill>
          <a:ln cap="flat" cmpd="sng" w="12700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1A86B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1" name="Shape 1131"/>
          <p:cNvSpPr txBox="1"/>
          <p:nvPr/>
        </p:nvSpPr>
        <p:spPr>
          <a:xfrm>
            <a:off x="2247872" y="1106529"/>
            <a:ext cx="7874535" cy="22159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3800">
                <a:solidFill>
                  <a:srgbClr val="1A86BA"/>
                </a:solidFill>
                <a:latin typeface="Calibri"/>
                <a:ea typeface="Calibri"/>
                <a:cs typeface="Calibri"/>
                <a:sym typeface="Calibri"/>
              </a:rPr>
              <a:t>th </a:t>
            </a:r>
            <a:r>
              <a:rPr lang="en-US" sz="13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ank you</a:t>
            </a:r>
          </a:p>
        </p:txBody>
      </p:sp>
      <p:pic>
        <p:nvPicPr>
          <p:cNvPr id="1132" name="Shape 113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221985" y="4838641"/>
            <a:ext cx="1581150" cy="733425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  <p:grpSp>
        <p:nvGrpSpPr>
          <p:cNvPr id="1133" name="Shape 1133"/>
          <p:cNvGrpSpPr/>
          <p:nvPr/>
        </p:nvGrpSpPr>
        <p:grpSpPr>
          <a:xfrm>
            <a:off x="1906125" y="4897797"/>
            <a:ext cx="1710499" cy="469731"/>
            <a:chOff x="9344296" y="1562782"/>
            <a:chExt cx="1506583" cy="443042"/>
          </a:xfrm>
        </p:grpSpPr>
        <p:sp>
          <p:nvSpPr>
            <p:cNvPr id="1134" name="Shape 1134"/>
            <p:cNvSpPr/>
            <p:nvPr/>
          </p:nvSpPr>
          <p:spPr>
            <a:xfrm>
              <a:off x="9344296" y="1567542"/>
              <a:ext cx="1506583" cy="409305"/>
            </a:xfrm>
            <a:prstGeom prst="rect">
              <a:avLst/>
            </a:prstGeom>
            <a:solidFill>
              <a:srgbClr val="1A86BA"/>
            </a:solidFill>
            <a:ln>
              <a:noFill/>
            </a:ln>
            <a:effectLst>
              <a:outerShdw blurRad="50799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135" name="Shape 1135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9456964" y="1562782"/>
              <a:ext cx="1293658" cy="443042"/>
            </a:xfrm>
            <a:prstGeom prst="rect">
              <a:avLst/>
            </a:prstGeom>
            <a:noFill/>
            <a:ln>
              <a:noFill/>
            </a:ln>
            <a:effectLst>
              <a:outerShdw blurRad="292100" rotWithShape="0" algn="tl" dir="2700000" dist="139700">
                <a:srgbClr val="333333">
                  <a:alpha val="64705"/>
                </a:srgbClr>
              </a:outerShdw>
            </a:effectLst>
          </p:spPr>
        </p:pic>
      </p:grpSp>
      <p:pic>
        <p:nvPicPr>
          <p:cNvPr id="1136" name="Shape 113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548007" y="4823764"/>
            <a:ext cx="1574401" cy="701466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  <p:sp>
        <p:nvSpPr>
          <p:cNvPr id="1137" name="Shape 1137"/>
          <p:cNvSpPr/>
          <p:nvPr/>
        </p:nvSpPr>
        <p:spPr>
          <a:xfrm>
            <a:off x="4431792" y="6240294"/>
            <a:ext cx="332841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Images source: Google Images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Shape 1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60367" y="1670923"/>
            <a:ext cx="6391533" cy="4569944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Shape 165"/>
          <p:cNvSpPr txBox="1"/>
          <p:nvPr>
            <p:ph idx="1" type="body"/>
          </p:nvPr>
        </p:nvSpPr>
        <p:spPr>
          <a:xfrm>
            <a:off x="396002" y="2295143"/>
            <a:ext cx="4688061" cy="37246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86BA"/>
              </a:buClr>
              <a:buSzPct val="1000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A86BA"/>
              </a:buClr>
              <a:buSzPct val="1000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Symbol – Declarative symbolic expressions</a:t>
            </a:r>
          </a:p>
          <a:p>
            <a:pPr indent="-285750" lvl="0" marL="28575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A86BA"/>
              </a:buClr>
              <a:buSzPct val="1000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A86BA"/>
              </a:buClr>
              <a:buSzPct val="1000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NDArray</a:t>
            </a:r>
          </a:p>
          <a:p>
            <a:pPr indent="-285750" lvl="0" marL="28575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A86BA"/>
              </a:buClr>
              <a:buSzPct val="1000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lnSpc>
                <a:spcPct val="90000"/>
              </a:lnSpc>
              <a:spcBef>
                <a:spcPts val="1000"/>
              </a:spcBef>
              <a:buClr>
                <a:srgbClr val="1A86BA"/>
              </a:buClr>
              <a:buSzPct val="1000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KV Store</a:t>
            </a:r>
          </a:p>
        </p:txBody>
      </p:sp>
      <p:sp>
        <p:nvSpPr>
          <p:cNvPr id="166" name="Shape 166"/>
          <p:cNvSpPr txBox="1"/>
          <p:nvPr/>
        </p:nvSpPr>
        <p:spPr>
          <a:xfrm>
            <a:off x="235132" y="506400"/>
            <a:ext cx="5168971" cy="927803"/>
          </a:xfrm>
          <a:prstGeom prst="rect">
            <a:avLst/>
          </a:prstGeom>
          <a:solidFill>
            <a:srgbClr val="1A86BA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Calibri"/>
              <a:buNone/>
            </a:pPr>
            <a:r>
              <a:rPr lang="en-US" sz="374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Architecture - Overview</a:t>
            </a:r>
          </a:p>
        </p:txBody>
      </p:sp>
      <p:sp>
        <p:nvSpPr>
          <p:cNvPr id="167" name="Shape 167"/>
          <p:cNvSpPr txBox="1"/>
          <p:nvPr/>
        </p:nvSpPr>
        <p:spPr>
          <a:xfrm>
            <a:off x="87085" y="506400"/>
            <a:ext cx="69667" cy="927803"/>
          </a:xfrm>
          <a:prstGeom prst="rect">
            <a:avLst/>
          </a:prstGeom>
          <a:solidFill>
            <a:srgbClr val="1A86BA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</a:pPr>
            <a:r>
              <a:t/>
            </a:r>
            <a:endParaRPr sz="4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68" name="Shape 168"/>
          <p:cNvGrpSpPr/>
          <p:nvPr/>
        </p:nvGrpSpPr>
        <p:grpSpPr>
          <a:xfrm>
            <a:off x="10685416" y="63358"/>
            <a:ext cx="1506583" cy="443042"/>
            <a:chOff x="9344296" y="1562782"/>
            <a:chExt cx="1506583" cy="443042"/>
          </a:xfrm>
        </p:grpSpPr>
        <p:sp>
          <p:nvSpPr>
            <p:cNvPr id="169" name="Shape 169"/>
            <p:cNvSpPr/>
            <p:nvPr/>
          </p:nvSpPr>
          <p:spPr>
            <a:xfrm>
              <a:off x="9344296" y="1567542"/>
              <a:ext cx="1506583" cy="409305"/>
            </a:xfrm>
            <a:prstGeom prst="rect">
              <a:avLst/>
            </a:prstGeom>
            <a:solidFill>
              <a:srgbClr val="1A86BA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70" name="Shape 17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9456964" y="1562782"/>
              <a:ext cx="1293658" cy="44304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71" name="Shape 171"/>
          <p:cNvSpPr txBox="1"/>
          <p:nvPr>
            <p:ph type="title"/>
          </p:nvPr>
        </p:nvSpPr>
        <p:spPr>
          <a:xfrm>
            <a:off x="289995" y="1670923"/>
            <a:ext cx="5059244" cy="7069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Application Programming Interface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 txBox="1"/>
          <p:nvPr/>
        </p:nvSpPr>
        <p:spPr>
          <a:xfrm flipH="1" rot="10800000">
            <a:off x="5836689" y="1614801"/>
            <a:ext cx="75435" cy="4703625"/>
          </a:xfrm>
          <a:prstGeom prst="rect">
            <a:avLst/>
          </a:prstGeom>
          <a:solidFill>
            <a:srgbClr val="D0CECE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</a:pPr>
            <a:r>
              <a:t/>
            </a:r>
            <a:endParaRPr sz="4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Shape 177"/>
          <p:cNvSpPr txBox="1"/>
          <p:nvPr/>
        </p:nvSpPr>
        <p:spPr>
          <a:xfrm rot="10800000">
            <a:off x="8841926" y="3956873"/>
            <a:ext cx="64330" cy="2297621"/>
          </a:xfrm>
          <a:prstGeom prst="rect">
            <a:avLst/>
          </a:prstGeom>
          <a:solidFill>
            <a:srgbClr val="D0CECE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</a:pPr>
            <a:r>
              <a:t/>
            </a:r>
            <a:endParaRPr sz="4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Shape 178"/>
          <p:cNvSpPr txBox="1"/>
          <p:nvPr/>
        </p:nvSpPr>
        <p:spPr>
          <a:xfrm flipH="1" rot="10800000">
            <a:off x="2075688" y="2298697"/>
            <a:ext cx="45719" cy="3458089"/>
          </a:xfrm>
          <a:prstGeom prst="rect">
            <a:avLst/>
          </a:prstGeom>
          <a:solidFill>
            <a:srgbClr val="D0CECE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</a:pPr>
            <a:r>
              <a:t/>
            </a:r>
            <a:endParaRPr sz="4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Shape 179"/>
          <p:cNvSpPr txBox="1"/>
          <p:nvPr/>
        </p:nvSpPr>
        <p:spPr>
          <a:xfrm>
            <a:off x="235132" y="506400"/>
            <a:ext cx="3274422" cy="927803"/>
          </a:xfrm>
          <a:prstGeom prst="rect">
            <a:avLst/>
          </a:prstGeom>
          <a:solidFill>
            <a:srgbClr val="1A86BA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Calibri"/>
              <a:buNone/>
            </a:pPr>
            <a:r>
              <a:rPr lang="en-US" sz="4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Highlights</a:t>
            </a:r>
          </a:p>
        </p:txBody>
      </p:sp>
      <p:sp>
        <p:nvSpPr>
          <p:cNvPr id="180" name="Shape 180"/>
          <p:cNvSpPr txBox="1"/>
          <p:nvPr/>
        </p:nvSpPr>
        <p:spPr>
          <a:xfrm>
            <a:off x="87085" y="506400"/>
            <a:ext cx="69667" cy="927803"/>
          </a:xfrm>
          <a:prstGeom prst="rect">
            <a:avLst/>
          </a:prstGeom>
          <a:solidFill>
            <a:srgbClr val="1A86BA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</a:pPr>
            <a:r>
              <a:t/>
            </a:r>
            <a:endParaRPr sz="4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81" name="Shape 181"/>
          <p:cNvGrpSpPr/>
          <p:nvPr/>
        </p:nvGrpSpPr>
        <p:grpSpPr>
          <a:xfrm>
            <a:off x="10685416" y="63358"/>
            <a:ext cx="1506583" cy="443042"/>
            <a:chOff x="9344296" y="1562782"/>
            <a:chExt cx="1506583" cy="443042"/>
          </a:xfrm>
        </p:grpSpPr>
        <p:sp>
          <p:nvSpPr>
            <p:cNvPr id="182" name="Shape 182"/>
            <p:cNvSpPr/>
            <p:nvPr/>
          </p:nvSpPr>
          <p:spPr>
            <a:xfrm>
              <a:off x="9344296" y="1567542"/>
              <a:ext cx="1506583" cy="409305"/>
            </a:xfrm>
            <a:prstGeom prst="rect">
              <a:avLst/>
            </a:prstGeom>
            <a:solidFill>
              <a:srgbClr val="1A86BA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83" name="Shape 18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456964" y="1562782"/>
              <a:ext cx="1293658" cy="44304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84" name="Shape 184"/>
          <p:cNvGrpSpPr/>
          <p:nvPr/>
        </p:nvGrpSpPr>
        <p:grpSpPr>
          <a:xfrm>
            <a:off x="1828761" y="2230703"/>
            <a:ext cx="4453127" cy="2796367"/>
            <a:chOff x="1282990" y="1847088"/>
            <a:chExt cx="4453127" cy="2796367"/>
          </a:xfrm>
        </p:grpSpPr>
        <p:sp>
          <p:nvSpPr>
            <p:cNvPr id="185" name="Shape 185"/>
            <p:cNvSpPr/>
            <p:nvPr/>
          </p:nvSpPr>
          <p:spPr>
            <a:xfrm>
              <a:off x="1282990" y="1847088"/>
              <a:ext cx="4453127" cy="530351"/>
            </a:xfrm>
            <a:prstGeom prst="round2DiagRect">
              <a:avLst>
                <a:gd fmla="val 16667" name="adj1"/>
                <a:gd fmla="val 0" name="adj2"/>
              </a:avLst>
            </a:prstGeom>
            <a:solidFill>
              <a:srgbClr val="4FACEB"/>
            </a:solidFill>
            <a:ln>
              <a:noFill/>
            </a:ln>
            <a:effectLst>
              <a:outerShdw blurRad="50799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en-US" sz="2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Mixed Programming API </a:t>
              </a:r>
            </a:p>
          </p:txBody>
        </p:sp>
        <p:sp>
          <p:nvSpPr>
            <p:cNvPr id="186" name="Shape 186"/>
            <p:cNvSpPr/>
            <p:nvPr/>
          </p:nvSpPr>
          <p:spPr>
            <a:xfrm>
              <a:off x="1282990" y="2604330"/>
              <a:ext cx="4453127" cy="530351"/>
            </a:xfrm>
            <a:prstGeom prst="round2DiagRect">
              <a:avLst>
                <a:gd fmla="val 16667" name="adj1"/>
                <a:gd fmla="val 0" name="adj2"/>
              </a:avLst>
            </a:prstGeom>
            <a:solidFill>
              <a:srgbClr val="4FACEB"/>
            </a:solidFill>
            <a:ln>
              <a:noFill/>
            </a:ln>
            <a:effectLst>
              <a:outerShdw blurRad="50799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en-US" sz="2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Auto Parallel Scheduling </a:t>
              </a:r>
            </a:p>
          </p:txBody>
        </p:sp>
        <p:sp>
          <p:nvSpPr>
            <p:cNvPr id="187" name="Shape 187"/>
            <p:cNvSpPr/>
            <p:nvPr/>
          </p:nvSpPr>
          <p:spPr>
            <a:xfrm>
              <a:off x="1282990" y="3358717"/>
              <a:ext cx="4453127" cy="530351"/>
            </a:xfrm>
            <a:prstGeom prst="round2DiagRect">
              <a:avLst>
                <a:gd fmla="val 16667" name="adj1"/>
                <a:gd fmla="val 0" name="adj2"/>
              </a:avLst>
            </a:prstGeom>
            <a:solidFill>
              <a:srgbClr val="4FACEB"/>
            </a:solidFill>
            <a:ln>
              <a:noFill/>
            </a:ln>
            <a:effectLst>
              <a:outerShdw blurRad="50799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en-US" sz="2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Distributed Computing </a:t>
              </a:r>
            </a:p>
          </p:txBody>
        </p:sp>
        <p:sp>
          <p:nvSpPr>
            <p:cNvPr id="188" name="Shape 188"/>
            <p:cNvSpPr/>
            <p:nvPr/>
          </p:nvSpPr>
          <p:spPr>
            <a:xfrm>
              <a:off x="1282990" y="4113103"/>
              <a:ext cx="4453127" cy="530351"/>
            </a:xfrm>
            <a:prstGeom prst="round2DiagRect">
              <a:avLst>
                <a:gd fmla="val 16667" name="adj1"/>
                <a:gd fmla="val 0" name="adj2"/>
              </a:avLst>
            </a:prstGeom>
            <a:solidFill>
              <a:srgbClr val="4FACEB"/>
            </a:solidFill>
            <a:ln>
              <a:noFill/>
            </a:ln>
            <a:effectLst>
              <a:outerShdw blurRad="50799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en-US" sz="2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Language Supports</a:t>
              </a:r>
            </a:p>
          </p:txBody>
        </p:sp>
      </p:grpSp>
      <p:sp>
        <p:nvSpPr>
          <p:cNvPr id="189" name="Shape 189"/>
          <p:cNvSpPr/>
          <p:nvPr/>
        </p:nvSpPr>
        <p:spPr>
          <a:xfrm>
            <a:off x="2581763" y="584912"/>
            <a:ext cx="676655" cy="659026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gradFill>
            <a:gsLst>
              <a:gs pos="0">
                <a:srgbClr val="FFFF00"/>
              </a:gs>
              <a:gs pos="26000">
                <a:srgbClr val="FFFF00"/>
              </a:gs>
              <a:gs pos="39000">
                <a:srgbClr val="E2AA00"/>
              </a:gs>
              <a:gs pos="52999">
                <a:srgbClr val="BF9000"/>
              </a:gs>
              <a:gs pos="97000">
                <a:srgbClr val="B28600"/>
              </a:gs>
              <a:gs pos="100000">
                <a:srgbClr val="B28600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90" name="Shape 190"/>
          <p:cNvGrpSpPr/>
          <p:nvPr/>
        </p:nvGrpSpPr>
        <p:grpSpPr>
          <a:xfrm>
            <a:off x="365334" y="5891562"/>
            <a:ext cx="3063666" cy="769441"/>
            <a:chOff x="4246958" y="544654"/>
            <a:chExt cx="2874430" cy="769441"/>
          </a:xfrm>
        </p:grpSpPr>
        <p:sp>
          <p:nvSpPr>
            <p:cNvPr id="191" name="Shape 191"/>
            <p:cNvSpPr txBox="1"/>
            <p:nvPr/>
          </p:nvSpPr>
          <p:spPr>
            <a:xfrm>
              <a:off x="4246958" y="544654"/>
              <a:ext cx="2830497" cy="769441"/>
            </a:xfrm>
            <a:prstGeom prst="rect">
              <a:avLst/>
            </a:prstGeom>
            <a:solidFill>
              <a:srgbClr val="1A86BA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US" sz="4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Flexibility</a:t>
              </a:r>
            </a:p>
          </p:txBody>
        </p:sp>
        <p:pic>
          <p:nvPicPr>
            <p:cNvPr descr="Flag" id="192" name="Shape 19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434223" y="612650"/>
              <a:ext cx="687165" cy="68716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93" name="Shape 193"/>
          <p:cNvSpPr txBox="1"/>
          <p:nvPr/>
        </p:nvSpPr>
        <p:spPr>
          <a:xfrm rot="5400000">
            <a:off x="1866027" y="4262043"/>
            <a:ext cx="45903" cy="3016841"/>
          </a:xfrm>
          <a:prstGeom prst="rect">
            <a:avLst/>
          </a:prstGeom>
          <a:solidFill>
            <a:srgbClr val="D0CECE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</a:pPr>
            <a:r>
              <a:t/>
            </a:r>
            <a:endParaRPr sz="4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94" name="Shape 194"/>
          <p:cNvGrpSpPr/>
          <p:nvPr/>
        </p:nvGrpSpPr>
        <p:grpSpPr>
          <a:xfrm>
            <a:off x="5575535" y="5377778"/>
            <a:ext cx="4453127" cy="1163559"/>
            <a:chOff x="5183176" y="5047373"/>
            <a:chExt cx="4453127" cy="1163559"/>
          </a:xfrm>
        </p:grpSpPr>
        <p:sp>
          <p:nvSpPr>
            <p:cNvPr id="195" name="Shape 195"/>
            <p:cNvSpPr/>
            <p:nvPr/>
          </p:nvSpPr>
          <p:spPr>
            <a:xfrm>
              <a:off x="5183176" y="5047373"/>
              <a:ext cx="4453127" cy="530351"/>
            </a:xfrm>
            <a:prstGeom prst="round2DiagRect">
              <a:avLst>
                <a:gd fmla="val 16667" name="adj1"/>
                <a:gd fmla="val 0" name="adj2"/>
              </a:avLst>
            </a:prstGeom>
            <a:solidFill>
              <a:srgbClr val="4FACEB"/>
            </a:solidFill>
            <a:ln>
              <a:noFill/>
            </a:ln>
            <a:effectLst>
              <a:outerShdw blurRad="50799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en-US" sz="2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Memory Optimization</a:t>
              </a:r>
            </a:p>
          </p:txBody>
        </p:sp>
        <p:sp>
          <p:nvSpPr>
            <p:cNvPr id="196" name="Shape 196"/>
            <p:cNvSpPr/>
            <p:nvPr/>
          </p:nvSpPr>
          <p:spPr>
            <a:xfrm>
              <a:off x="5183176" y="5680580"/>
              <a:ext cx="4453127" cy="530351"/>
            </a:xfrm>
            <a:prstGeom prst="round2DiagRect">
              <a:avLst>
                <a:gd fmla="val 16667" name="adj1"/>
                <a:gd fmla="val 0" name="adj2"/>
              </a:avLst>
            </a:prstGeom>
            <a:solidFill>
              <a:srgbClr val="4FACEB"/>
            </a:solidFill>
            <a:ln>
              <a:noFill/>
            </a:ln>
            <a:effectLst>
              <a:outerShdw blurRad="50799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en-US" sz="2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Runs Everywhere</a:t>
              </a:r>
            </a:p>
          </p:txBody>
        </p:sp>
      </p:grpSp>
      <p:grpSp>
        <p:nvGrpSpPr>
          <p:cNvPr id="197" name="Shape 197"/>
          <p:cNvGrpSpPr/>
          <p:nvPr/>
        </p:nvGrpSpPr>
        <p:grpSpPr>
          <a:xfrm>
            <a:off x="5259761" y="706625"/>
            <a:ext cx="3246934" cy="915133"/>
            <a:chOff x="4311835" y="714000"/>
            <a:chExt cx="3246934" cy="915133"/>
          </a:xfrm>
        </p:grpSpPr>
        <p:sp>
          <p:nvSpPr>
            <p:cNvPr id="198" name="Shape 198"/>
            <p:cNvSpPr txBox="1"/>
            <p:nvPr/>
          </p:nvSpPr>
          <p:spPr>
            <a:xfrm rot="5400000">
              <a:off x="5912442" y="-17193"/>
              <a:ext cx="45718" cy="3246934"/>
            </a:xfrm>
            <a:prstGeom prst="rect">
              <a:avLst/>
            </a:prstGeom>
            <a:solidFill>
              <a:srgbClr val="D0CECE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buClr>
                  <a:schemeClr val="dk1"/>
                </a:buClr>
                <a:buFont typeface="Calibri"/>
                <a:buNone/>
              </a:pPr>
              <a:r>
                <a:t/>
              </a:r>
              <a:endParaRPr sz="4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99" name="Shape 199"/>
            <p:cNvGrpSpPr/>
            <p:nvPr/>
          </p:nvGrpSpPr>
          <p:grpSpPr>
            <a:xfrm>
              <a:off x="4323323" y="714000"/>
              <a:ext cx="3122943" cy="769441"/>
              <a:chOff x="4323323" y="714000"/>
              <a:chExt cx="3122943" cy="769441"/>
            </a:xfrm>
          </p:grpSpPr>
          <p:sp>
            <p:nvSpPr>
              <p:cNvPr id="200" name="Shape 200"/>
              <p:cNvSpPr txBox="1"/>
              <p:nvPr/>
            </p:nvSpPr>
            <p:spPr>
              <a:xfrm>
                <a:off x="4323323" y="714000"/>
                <a:ext cx="3122943" cy="769441"/>
              </a:xfrm>
              <a:prstGeom prst="rect">
                <a:avLst/>
              </a:prstGeom>
              <a:solidFill>
                <a:srgbClr val="1A86BA"/>
              </a:solidFill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SzPct val="25000"/>
                  <a:buNone/>
                </a:pPr>
                <a:r>
                  <a:rPr lang="en-US" sz="44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Efficiency</a:t>
                </a:r>
              </a:p>
            </p:txBody>
          </p:sp>
          <p:pic>
            <p:nvPicPr>
              <p:cNvPr descr="Rocket" id="201" name="Shape 201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6675959" y="718829"/>
                <a:ext cx="761726" cy="76172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202" name="Shape 202"/>
          <p:cNvGrpSpPr/>
          <p:nvPr/>
        </p:nvGrpSpPr>
        <p:grpSpPr>
          <a:xfrm>
            <a:off x="8090259" y="3011477"/>
            <a:ext cx="3301197" cy="947664"/>
            <a:chOff x="6883228" y="2965168"/>
            <a:chExt cx="3301197" cy="947664"/>
          </a:xfrm>
        </p:grpSpPr>
        <p:sp>
          <p:nvSpPr>
            <p:cNvPr id="203" name="Shape 203"/>
            <p:cNvSpPr txBox="1"/>
            <p:nvPr/>
          </p:nvSpPr>
          <p:spPr>
            <a:xfrm rot="5400000">
              <a:off x="8493674" y="2256668"/>
              <a:ext cx="45718" cy="3266610"/>
            </a:xfrm>
            <a:prstGeom prst="rect">
              <a:avLst/>
            </a:prstGeom>
            <a:solidFill>
              <a:srgbClr val="D0CECE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buClr>
                  <a:schemeClr val="dk1"/>
                </a:buClr>
                <a:buFont typeface="Calibri"/>
                <a:buNone/>
              </a:pPr>
              <a:r>
                <a:t/>
              </a:r>
              <a:endParaRPr sz="4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04" name="Shape 204"/>
            <p:cNvGrpSpPr/>
            <p:nvPr/>
          </p:nvGrpSpPr>
          <p:grpSpPr>
            <a:xfrm>
              <a:off x="6883228" y="2965168"/>
              <a:ext cx="3301197" cy="828734"/>
              <a:chOff x="6883228" y="2965168"/>
              <a:chExt cx="3301197" cy="828734"/>
            </a:xfrm>
          </p:grpSpPr>
          <p:sp>
            <p:nvSpPr>
              <p:cNvPr id="205" name="Shape 205"/>
              <p:cNvSpPr txBox="1"/>
              <p:nvPr/>
            </p:nvSpPr>
            <p:spPr>
              <a:xfrm>
                <a:off x="6883228" y="2994816"/>
                <a:ext cx="3266610" cy="769441"/>
              </a:xfrm>
              <a:prstGeom prst="rect">
                <a:avLst/>
              </a:prstGeom>
              <a:solidFill>
                <a:srgbClr val="1A86BA"/>
              </a:solidFill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SzPct val="25000"/>
                  <a:buNone/>
                </a:pPr>
                <a:r>
                  <a:rPr lang="en-US" sz="44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Portability</a:t>
                </a:r>
              </a:p>
            </p:txBody>
          </p:sp>
          <p:pic>
            <p:nvPicPr>
              <p:cNvPr descr="Box" id="206" name="Shape 206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9355692" y="2965168"/>
                <a:ext cx="828734" cy="828734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07" name="Shape 207"/>
              <p:cNvSpPr txBox="1"/>
              <p:nvPr/>
            </p:nvSpPr>
            <p:spPr>
              <a:xfrm flipH="1" rot="10800000">
                <a:off x="9355692" y="2994814"/>
                <a:ext cx="45718" cy="769441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buClr>
                    <a:schemeClr val="dk1"/>
                  </a:buClr>
                  <a:buFont typeface="Calibri"/>
                  <a:buNone/>
                </a:pPr>
                <a:r>
                  <a:t/>
                </a:r>
                <a:endParaRPr sz="4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08" name="Shape 208"/>
          <p:cNvSpPr txBox="1"/>
          <p:nvPr/>
        </p:nvSpPr>
        <p:spPr>
          <a:xfrm flipH="1" rot="10800000">
            <a:off x="2673734" y="5891562"/>
            <a:ext cx="45718" cy="76944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</a:pPr>
            <a:r>
              <a:t/>
            </a:r>
            <a:endParaRPr sz="4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Shape 209"/>
          <p:cNvSpPr txBox="1"/>
          <p:nvPr/>
        </p:nvSpPr>
        <p:spPr>
          <a:xfrm flipH="1" rot="10800000">
            <a:off x="7569586" y="706624"/>
            <a:ext cx="45718" cy="76944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</a:pPr>
            <a:r>
              <a:t/>
            </a:r>
            <a:endParaRPr sz="4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push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 txBox="1"/>
          <p:nvPr/>
        </p:nvSpPr>
        <p:spPr>
          <a:xfrm flipH="1" rot="10800000">
            <a:off x="5836689" y="1614801"/>
            <a:ext cx="75435" cy="4703625"/>
          </a:xfrm>
          <a:prstGeom prst="rect">
            <a:avLst/>
          </a:prstGeom>
          <a:solidFill>
            <a:srgbClr val="D0CECE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</a:pPr>
            <a:r>
              <a:t/>
            </a:r>
            <a:endParaRPr sz="4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" name="Shape 215"/>
          <p:cNvSpPr txBox="1"/>
          <p:nvPr/>
        </p:nvSpPr>
        <p:spPr>
          <a:xfrm rot="10800000">
            <a:off x="8841926" y="3956873"/>
            <a:ext cx="64330" cy="2297621"/>
          </a:xfrm>
          <a:prstGeom prst="rect">
            <a:avLst/>
          </a:prstGeom>
          <a:solidFill>
            <a:srgbClr val="D0CECE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</a:pPr>
            <a:r>
              <a:t/>
            </a:r>
            <a:endParaRPr sz="4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Shape 216"/>
          <p:cNvSpPr txBox="1"/>
          <p:nvPr/>
        </p:nvSpPr>
        <p:spPr>
          <a:xfrm flipH="1" rot="10800000">
            <a:off x="2075688" y="2298697"/>
            <a:ext cx="45719" cy="3458089"/>
          </a:xfrm>
          <a:prstGeom prst="rect">
            <a:avLst/>
          </a:prstGeom>
          <a:solidFill>
            <a:srgbClr val="D0CECE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</a:pPr>
            <a:r>
              <a:t/>
            </a:r>
            <a:endParaRPr sz="4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" name="Shape 217"/>
          <p:cNvSpPr txBox="1"/>
          <p:nvPr/>
        </p:nvSpPr>
        <p:spPr>
          <a:xfrm>
            <a:off x="235132" y="506400"/>
            <a:ext cx="3274422" cy="927803"/>
          </a:xfrm>
          <a:prstGeom prst="rect">
            <a:avLst/>
          </a:prstGeom>
          <a:solidFill>
            <a:srgbClr val="1A86BA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Calibri"/>
              <a:buNone/>
            </a:pPr>
            <a:r>
              <a:rPr lang="en-US" sz="4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Highlights</a:t>
            </a:r>
          </a:p>
        </p:txBody>
      </p:sp>
      <p:sp>
        <p:nvSpPr>
          <p:cNvPr id="218" name="Shape 218"/>
          <p:cNvSpPr txBox="1"/>
          <p:nvPr/>
        </p:nvSpPr>
        <p:spPr>
          <a:xfrm>
            <a:off x="87085" y="506400"/>
            <a:ext cx="69667" cy="927803"/>
          </a:xfrm>
          <a:prstGeom prst="rect">
            <a:avLst/>
          </a:prstGeom>
          <a:solidFill>
            <a:srgbClr val="1A86BA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</a:pPr>
            <a:r>
              <a:t/>
            </a:r>
            <a:endParaRPr sz="4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19" name="Shape 219"/>
          <p:cNvGrpSpPr/>
          <p:nvPr/>
        </p:nvGrpSpPr>
        <p:grpSpPr>
          <a:xfrm>
            <a:off x="10685416" y="63358"/>
            <a:ext cx="1506583" cy="443042"/>
            <a:chOff x="9344296" y="1562782"/>
            <a:chExt cx="1506583" cy="443042"/>
          </a:xfrm>
        </p:grpSpPr>
        <p:sp>
          <p:nvSpPr>
            <p:cNvPr id="220" name="Shape 220"/>
            <p:cNvSpPr/>
            <p:nvPr/>
          </p:nvSpPr>
          <p:spPr>
            <a:xfrm>
              <a:off x="9344296" y="1567542"/>
              <a:ext cx="1506583" cy="409305"/>
            </a:xfrm>
            <a:prstGeom prst="rect">
              <a:avLst/>
            </a:prstGeom>
            <a:solidFill>
              <a:srgbClr val="1A86BA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21" name="Shape 22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456964" y="1562782"/>
              <a:ext cx="1293658" cy="44304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22" name="Shape 222"/>
          <p:cNvGrpSpPr/>
          <p:nvPr/>
        </p:nvGrpSpPr>
        <p:grpSpPr>
          <a:xfrm>
            <a:off x="1828761" y="2230703"/>
            <a:ext cx="4453127" cy="2796367"/>
            <a:chOff x="1282990" y="1847088"/>
            <a:chExt cx="4453127" cy="2796367"/>
          </a:xfrm>
        </p:grpSpPr>
        <p:sp>
          <p:nvSpPr>
            <p:cNvPr id="223" name="Shape 223"/>
            <p:cNvSpPr/>
            <p:nvPr/>
          </p:nvSpPr>
          <p:spPr>
            <a:xfrm>
              <a:off x="1282990" y="1847088"/>
              <a:ext cx="4453127" cy="530351"/>
            </a:xfrm>
            <a:prstGeom prst="round2DiagRect">
              <a:avLst>
                <a:gd fmla="val 16667" name="adj1"/>
                <a:gd fmla="val 0" name="adj2"/>
              </a:avLst>
            </a:prstGeom>
            <a:solidFill>
              <a:srgbClr val="4FACEB"/>
            </a:solidFill>
            <a:ln>
              <a:noFill/>
            </a:ln>
            <a:effectLst>
              <a:outerShdw blurRad="50799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en-US" sz="2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Mixed Programming API </a:t>
              </a:r>
            </a:p>
          </p:txBody>
        </p:sp>
        <p:sp>
          <p:nvSpPr>
            <p:cNvPr id="224" name="Shape 224"/>
            <p:cNvSpPr/>
            <p:nvPr/>
          </p:nvSpPr>
          <p:spPr>
            <a:xfrm>
              <a:off x="1282990" y="2604330"/>
              <a:ext cx="4453127" cy="530351"/>
            </a:xfrm>
            <a:prstGeom prst="round2DiagRect">
              <a:avLst>
                <a:gd fmla="val 16667" name="adj1"/>
                <a:gd fmla="val 0" name="adj2"/>
              </a:avLst>
            </a:prstGeom>
            <a:solidFill>
              <a:srgbClr val="C9C9C9"/>
            </a:solidFill>
            <a:ln>
              <a:noFill/>
            </a:ln>
            <a:effectLst>
              <a:outerShdw blurRad="50799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en-US" sz="2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Auto Parallel Scheduling </a:t>
              </a:r>
            </a:p>
          </p:txBody>
        </p:sp>
        <p:sp>
          <p:nvSpPr>
            <p:cNvPr id="225" name="Shape 225"/>
            <p:cNvSpPr/>
            <p:nvPr/>
          </p:nvSpPr>
          <p:spPr>
            <a:xfrm>
              <a:off x="1282990" y="3358717"/>
              <a:ext cx="4453127" cy="530351"/>
            </a:xfrm>
            <a:prstGeom prst="round2DiagRect">
              <a:avLst>
                <a:gd fmla="val 16667" name="adj1"/>
                <a:gd fmla="val 0" name="adj2"/>
              </a:avLst>
            </a:prstGeom>
            <a:solidFill>
              <a:srgbClr val="C9C9C9"/>
            </a:solidFill>
            <a:ln>
              <a:noFill/>
            </a:ln>
            <a:effectLst>
              <a:outerShdw blurRad="50799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en-US" sz="2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Distributed Computing </a:t>
              </a:r>
            </a:p>
          </p:txBody>
        </p:sp>
        <p:sp>
          <p:nvSpPr>
            <p:cNvPr id="226" name="Shape 226"/>
            <p:cNvSpPr/>
            <p:nvPr/>
          </p:nvSpPr>
          <p:spPr>
            <a:xfrm>
              <a:off x="1282990" y="4113103"/>
              <a:ext cx="4453127" cy="530351"/>
            </a:xfrm>
            <a:prstGeom prst="round2DiagRect">
              <a:avLst>
                <a:gd fmla="val 16667" name="adj1"/>
                <a:gd fmla="val 0" name="adj2"/>
              </a:avLst>
            </a:prstGeom>
            <a:solidFill>
              <a:srgbClr val="C9C9C9"/>
            </a:solidFill>
            <a:ln>
              <a:noFill/>
            </a:ln>
            <a:effectLst>
              <a:outerShdw blurRad="50799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en-US" sz="2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Language Supports</a:t>
              </a:r>
            </a:p>
          </p:txBody>
        </p:sp>
      </p:grpSp>
      <p:sp>
        <p:nvSpPr>
          <p:cNvPr id="227" name="Shape 227"/>
          <p:cNvSpPr/>
          <p:nvPr/>
        </p:nvSpPr>
        <p:spPr>
          <a:xfrm>
            <a:off x="2581763" y="584912"/>
            <a:ext cx="676655" cy="659026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gradFill>
            <a:gsLst>
              <a:gs pos="0">
                <a:srgbClr val="FFFF00"/>
              </a:gs>
              <a:gs pos="26000">
                <a:srgbClr val="FFFF00"/>
              </a:gs>
              <a:gs pos="39000">
                <a:srgbClr val="E2AA00"/>
              </a:gs>
              <a:gs pos="52999">
                <a:srgbClr val="BF9000"/>
              </a:gs>
              <a:gs pos="97000">
                <a:srgbClr val="B28600"/>
              </a:gs>
              <a:gs pos="100000">
                <a:srgbClr val="B28600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28" name="Shape 228"/>
          <p:cNvGrpSpPr/>
          <p:nvPr/>
        </p:nvGrpSpPr>
        <p:grpSpPr>
          <a:xfrm>
            <a:off x="365334" y="5891562"/>
            <a:ext cx="3063666" cy="769441"/>
            <a:chOff x="4246958" y="544654"/>
            <a:chExt cx="2874430" cy="769441"/>
          </a:xfrm>
        </p:grpSpPr>
        <p:sp>
          <p:nvSpPr>
            <p:cNvPr id="229" name="Shape 229"/>
            <p:cNvSpPr txBox="1"/>
            <p:nvPr/>
          </p:nvSpPr>
          <p:spPr>
            <a:xfrm>
              <a:off x="4246958" y="544654"/>
              <a:ext cx="2830497" cy="769441"/>
            </a:xfrm>
            <a:prstGeom prst="rect">
              <a:avLst/>
            </a:prstGeom>
            <a:solidFill>
              <a:srgbClr val="1A86BA"/>
            </a:solidFill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n-US" sz="4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Flexibility</a:t>
              </a:r>
            </a:p>
          </p:txBody>
        </p:sp>
        <p:pic>
          <p:nvPicPr>
            <p:cNvPr descr="Flag" id="230" name="Shape 23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434223" y="612650"/>
              <a:ext cx="687165" cy="68716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31" name="Shape 231"/>
          <p:cNvSpPr txBox="1"/>
          <p:nvPr/>
        </p:nvSpPr>
        <p:spPr>
          <a:xfrm rot="5400000">
            <a:off x="1866027" y="4262043"/>
            <a:ext cx="45903" cy="3016841"/>
          </a:xfrm>
          <a:prstGeom prst="rect">
            <a:avLst/>
          </a:prstGeom>
          <a:solidFill>
            <a:srgbClr val="D0CECE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</a:pPr>
            <a:r>
              <a:t/>
            </a:r>
            <a:endParaRPr sz="4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32" name="Shape 232"/>
          <p:cNvGrpSpPr/>
          <p:nvPr/>
        </p:nvGrpSpPr>
        <p:grpSpPr>
          <a:xfrm>
            <a:off x="5575535" y="5377778"/>
            <a:ext cx="4453127" cy="1163559"/>
            <a:chOff x="5183176" y="5047373"/>
            <a:chExt cx="4453127" cy="1163559"/>
          </a:xfrm>
        </p:grpSpPr>
        <p:sp>
          <p:nvSpPr>
            <p:cNvPr id="233" name="Shape 233"/>
            <p:cNvSpPr/>
            <p:nvPr/>
          </p:nvSpPr>
          <p:spPr>
            <a:xfrm>
              <a:off x="5183176" y="5047373"/>
              <a:ext cx="4453127" cy="530351"/>
            </a:xfrm>
            <a:prstGeom prst="round2DiagRect">
              <a:avLst>
                <a:gd fmla="val 16667" name="adj1"/>
                <a:gd fmla="val 0" name="adj2"/>
              </a:avLst>
            </a:prstGeom>
            <a:solidFill>
              <a:srgbClr val="C9C9C9"/>
            </a:solidFill>
            <a:ln>
              <a:noFill/>
            </a:ln>
            <a:effectLst>
              <a:outerShdw blurRad="50799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en-US" sz="2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Memory Optimization</a:t>
              </a:r>
            </a:p>
          </p:txBody>
        </p:sp>
        <p:sp>
          <p:nvSpPr>
            <p:cNvPr id="234" name="Shape 234"/>
            <p:cNvSpPr/>
            <p:nvPr/>
          </p:nvSpPr>
          <p:spPr>
            <a:xfrm>
              <a:off x="5183176" y="5680580"/>
              <a:ext cx="4453127" cy="530351"/>
            </a:xfrm>
            <a:prstGeom prst="round2DiagRect">
              <a:avLst>
                <a:gd fmla="val 16667" name="adj1"/>
                <a:gd fmla="val 0" name="adj2"/>
              </a:avLst>
            </a:prstGeom>
            <a:solidFill>
              <a:srgbClr val="C9C9C9"/>
            </a:solidFill>
            <a:ln>
              <a:noFill/>
            </a:ln>
            <a:effectLst>
              <a:outerShdw blurRad="50799" rotWithShape="0" algn="t" dir="54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SzPct val="25000"/>
                <a:buNone/>
              </a:pPr>
              <a:r>
                <a:rPr lang="en-US" sz="2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Runs Everywhere</a:t>
              </a:r>
            </a:p>
          </p:txBody>
        </p:sp>
      </p:grpSp>
      <p:grpSp>
        <p:nvGrpSpPr>
          <p:cNvPr id="235" name="Shape 235"/>
          <p:cNvGrpSpPr/>
          <p:nvPr/>
        </p:nvGrpSpPr>
        <p:grpSpPr>
          <a:xfrm>
            <a:off x="5259761" y="706625"/>
            <a:ext cx="3246934" cy="915133"/>
            <a:chOff x="4311835" y="714000"/>
            <a:chExt cx="3246934" cy="915133"/>
          </a:xfrm>
        </p:grpSpPr>
        <p:sp>
          <p:nvSpPr>
            <p:cNvPr id="236" name="Shape 236"/>
            <p:cNvSpPr txBox="1"/>
            <p:nvPr/>
          </p:nvSpPr>
          <p:spPr>
            <a:xfrm rot="5400000">
              <a:off x="5912442" y="-17193"/>
              <a:ext cx="45718" cy="3246934"/>
            </a:xfrm>
            <a:prstGeom prst="rect">
              <a:avLst/>
            </a:prstGeom>
            <a:solidFill>
              <a:srgbClr val="D0CECE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buClr>
                  <a:schemeClr val="dk1"/>
                </a:buClr>
                <a:buFont typeface="Calibri"/>
                <a:buNone/>
              </a:pPr>
              <a:r>
                <a:t/>
              </a:r>
              <a:endParaRPr sz="4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37" name="Shape 237"/>
            <p:cNvGrpSpPr/>
            <p:nvPr/>
          </p:nvGrpSpPr>
          <p:grpSpPr>
            <a:xfrm>
              <a:off x="4323323" y="714000"/>
              <a:ext cx="3122943" cy="769441"/>
              <a:chOff x="4323323" y="714000"/>
              <a:chExt cx="3122943" cy="769441"/>
            </a:xfrm>
          </p:grpSpPr>
          <p:sp>
            <p:nvSpPr>
              <p:cNvPr id="238" name="Shape 238"/>
              <p:cNvSpPr txBox="1"/>
              <p:nvPr/>
            </p:nvSpPr>
            <p:spPr>
              <a:xfrm>
                <a:off x="4323323" y="714000"/>
                <a:ext cx="3122943" cy="769441"/>
              </a:xfrm>
              <a:prstGeom prst="rect">
                <a:avLst/>
              </a:prstGeom>
              <a:solidFill>
                <a:srgbClr val="1A86BA"/>
              </a:solidFill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SzPct val="25000"/>
                  <a:buNone/>
                </a:pPr>
                <a:r>
                  <a:rPr lang="en-US" sz="44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Efficiency</a:t>
                </a:r>
              </a:p>
            </p:txBody>
          </p:sp>
          <p:pic>
            <p:nvPicPr>
              <p:cNvPr descr="Rocket" id="239" name="Shape 239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6675959" y="718829"/>
                <a:ext cx="761726" cy="76172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240" name="Shape 240"/>
          <p:cNvGrpSpPr/>
          <p:nvPr/>
        </p:nvGrpSpPr>
        <p:grpSpPr>
          <a:xfrm>
            <a:off x="8090259" y="3011477"/>
            <a:ext cx="3301197" cy="947664"/>
            <a:chOff x="6883228" y="2965168"/>
            <a:chExt cx="3301197" cy="947664"/>
          </a:xfrm>
        </p:grpSpPr>
        <p:sp>
          <p:nvSpPr>
            <p:cNvPr id="241" name="Shape 241"/>
            <p:cNvSpPr txBox="1"/>
            <p:nvPr/>
          </p:nvSpPr>
          <p:spPr>
            <a:xfrm rot="5400000">
              <a:off x="8493674" y="2256668"/>
              <a:ext cx="45718" cy="3266610"/>
            </a:xfrm>
            <a:prstGeom prst="rect">
              <a:avLst/>
            </a:prstGeom>
            <a:solidFill>
              <a:srgbClr val="D0CECE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buClr>
                  <a:schemeClr val="dk1"/>
                </a:buClr>
                <a:buFont typeface="Calibri"/>
                <a:buNone/>
              </a:pPr>
              <a:r>
                <a:t/>
              </a:r>
              <a:endParaRPr sz="4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42" name="Shape 242"/>
            <p:cNvGrpSpPr/>
            <p:nvPr/>
          </p:nvGrpSpPr>
          <p:grpSpPr>
            <a:xfrm>
              <a:off x="6883228" y="2965168"/>
              <a:ext cx="3301197" cy="828734"/>
              <a:chOff x="6883228" y="2965168"/>
              <a:chExt cx="3301197" cy="828734"/>
            </a:xfrm>
          </p:grpSpPr>
          <p:sp>
            <p:nvSpPr>
              <p:cNvPr id="243" name="Shape 243"/>
              <p:cNvSpPr txBox="1"/>
              <p:nvPr/>
            </p:nvSpPr>
            <p:spPr>
              <a:xfrm>
                <a:off x="6883228" y="2994816"/>
                <a:ext cx="3266610" cy="769441"/>
              </a:xfrm>
              <a:prstGeom prst="rect">
                <a:avLst/>
              </a:prstGeom>
              <a:solidFill>
                <a:srgbClr val="1A86BA"/>
              </a:solidFill>
              <a:ln>
                <a:noFill/>
              </a:ln>
            </p:spPr>
            <p:txBody>
              <a:bodyPr anchorCtr="0" anchor="t" bIns="45700" lIns="91425" rIns="91425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buSzPct val="25000"/>
                  <a:buNone/>
                </a:pPr>
                <a:r>
                  <a:rPr lang="en-US" sz="44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Portability</a:t>
                </a:r>
              </a:p>
            </p:txBody>
          </p:sp>
          <p:pic>
            <p:nvPicPr>
              <p:cNvPr descr="Box" id="244" name="Shape 244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9355692" y="2965168"/>
                <a:ext cx="828734" cy="828734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45" name="Shape 245"/>
              <p:cNvSpPr txBox="1"/>
              <p:nvPr/>
            </p:nvSpPr>
            <p:spPr>
              <a:xfrm flipH="1" rot="10800000">
                <a:off x="9355692" y="2994814"/>
                <a:ext cx="45718" cy="769441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rIns="91425" tIns="45700">
                <a:noAutofit/>
              </a:bodyPr>
              <a:lstStyle/>
              <a:p>
                <a:pPr indent="0" lvl="0" marL="0" marR="0" rtl="0" algn="l">
                  <a:lnSpc>
                    <a:spcPct val="90000"/>
                  </a:lnSpc>
                  <a:spcBef>
                    <a:spcPts val="0"/>
                  </a:spcBef>
                  <a:buClr>
                    <a:schemeClr val="dk1"/>
                  </a:buClr>
                  <a:buFont typeface="Calibri"/>
                  <a:buNone/>
                </a:pPr>
                <a:r>
                  <a:t/>
                </a:r>
                <a:endParaRPr sz="4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46" name="Shape 246"/>
          <p:cNvSpPr txBox="1"/>
          <p:nvPr/>
        </p:nvSpPr>
        <p:spPr>
          <a:xfrm flipH="1" rot="10800000">
            <a:off x="2673734" y="5891562"/>
            <a:ext cx="45718" cy="76944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</a:pPr>
            <a:r>
              <a:t/>
            </a:r>
            <a:endParaRPr sz="4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Shape 247"/>
          <p:cNvSpPr txBox="1"/>
          <p:nvPr/>
        </p:nvSpPr>
        <p:spPr>
          <a:xfrm flipH="1" rot="10800000">
            <a:off x="7569586" y="706624"/>
            <a:ext cx="45718" cy="76944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</a:pPr>
            <a:r>
              <a:t/>
            </a:r>
            <a:endParaRPr sz="4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 txBox="1"/>
          <p:nvPr/>
        </p:nvSpPr>
        <p:spPr>
          <a:xfrm>
            <a:off x="4674530" y="3745080"/>
            <a:ext cx="5156237" cy="1754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A </a:t>
            </a:r>
            <a:r>
              <a:rPr b="1"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Variable(</a:t>
            </a:r>
            <a:r>
              <a:rPr b="1" lang="en-US" sz="1800">
                <a:solidFill>
                  <a:srgbClr val="1A86BA"/>
                </a:solidFill>
                <a:latin typeface="Consolas"/>
                <a:ea typeface="Consolas"/>
                <a:cs typeface="Consolas"/>
                <a:sym typeface="Consolas"/>
              </a:rPr>
              <a:t>‘A’</a:t>
            </a:r>
            <a:r>
              <a:rPr b="1"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B </a:t>
            </a:r>
            <a:r>
              <a:rPr b="1"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Variable(</a:t>
            </a:r>
            <a:r>
              <a:rPr b="1" lang="en-US" sz="1800">
                <a:solidFill>
                  <a:srgbClr val="1A86BA"/>
                </a:solidFill>
                <a:latin typeface="Consolas"/>
                <a:ea typeface="Consolas"/>
                <a:cs typeface="Consolas"/>
                <a:sym typeface="Consolas"/>
              </a:rPr>
              <a:t>‘B’</a:t>
            </a:r>
            <a:r>
              <a:rPr b="1"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 = B * A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D = C + 1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f = </a:t>
            </a:r>
            <a:r>
              <a:rPr lang="en-US" sz="1800">
                <a:solidFill>
                  <a:srgbClr val="1A86BA"/>
                </a:solidFill>
                <a:latin typeface="Consolas"/>
                <a:ea typeface="Consolas"/>
                <a:cs typeface="Consolas"/>
                <a:sym typeface="Consolas"/>
              </a:rPr>
              <a:t>compile</a:t>
            </a: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(D) 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d = f(A=np.ones(10), B=np.ones(10)*2)</a:t>
            </a:r>
          </a:p>
        </p:txBody>
      </p:sp>
      <p:sp>
        <p:nvSpPr>
          <p:cNvPr id="253" name="Shape 253"/>
          <p:cNvSpPr txBox="1"/>
          <p:nvPr>
            <p:ph type="title"/>
          </p:nvPr>
        </p:nvSpPr>
        <p:spPr>
          <a:xfrm>
            <a:off x="235132" y="1551016"/>
            <a:ext cx="8339893" cy="7069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b="1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Imperative vs. Declarative Programs </a:t>
            </a:r>
          </a:p>
        </p:txBody>
      </p:sp>
      <p:sp>
        <p:nvSpPr>
          <p:cNvPr id="254" name="Shape 254"/>
          <p:cNvSpPr txBox="1"/>
          <p:nvPr/>
        </p:nvSpPr>
        <p:spPr>
          <a:xfrm>
            <a:off x="235132" y="506400"/>
            <a:ext cx="3274422" cy="927803"/>
          </a:xfrm>
          <a:prstGeom prst="rect">
            <a:avLst/>
          </a:prstGeom>
          <a:solidFill>
            <a:srgbClr val="1A86BA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Calibri"/>
              <a:buNone/>
            </a:pPr>
            <a:r>
              <a:rPr lang="en-US" sz="4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Flexibility</a:t>
            </a:r>
          </a:p>
        </p:txBody>
      </p:sp>
      <p:sp>
        <p:nvSpPr>
          <p:cNvPr id="255" name="Shape 255"/>
          <p:cNvSpPr txBox="1"/>
          <p:nvPr/>
        </p:nvSpPr>
        <p:spPr>
          <a:xfrm>
            <a:off x="87085" y="506400"/>
            <a:ext cx="69667" cy="927803"/>
          </a:xfrm>
          <a:prstGeom prst="rect">
            <a:avLst/>
          </a:prstGeom>
          <a:solidFill>
            <a:srgbClr val="1A86BA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</a:pPr>
            <a:r>
              <a:t/>
            </a:r>
            <a:endParaRPr sz="4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lay" id="256" name="Shape 2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87932" y="640789"/>
            <a:ext cx="659026" cy="659026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Shape 257"/>
          <p:cNvSpPr txBox="1"/>
          <p:nvPr/>
        </p:nvSpPr>
        <p:spPr>
          <a:xfrm>
            <a:off x="4325337" y="748283"/>
            <a:ext cx="3227606" cy="461664"/>
          </a:xfrm>
          <a:prstGeom prst="rect">
            <a:avLst/>
          </a:prstGeom>
          <a:solidFill>
            <a:srgbClr val="1A86BA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Mixed API programming</a:t>
            </a:r>
          </a:p>
        </p:txBody>
      </p:sp>
      <p:grpSp>
        <p:nvGrpSpPr>
          <p:cNvPr id="258" name="Shape 258"/>
          <p:cNvGrpSpPr/>
          <p:nvPr/>
        </p:nvGrpSpPr>
        <p:grpSpPr>
          <a:xfrm>
            <a:off x="10685416" y="63358"/>
            <a:ext cx="1506583" cy="443042"/>
            <a:chOff x="9344296" y="1562782"/>
            <a:chExt cx="1506583" cy="443042"/>
          </a:xfrm>
        </p:grpSpPr>
        <p:sp>
          <p:nvSpPr>
            <p:cNvPr id="259" name="Shape 259"/>
            <p:cNvSpPr/>
            <p:nvPr/>
          </p:nvSpPr>
          <p:spPr>
            <a:xfrm>
              <a:off x="9344296" y="1567542"/>
              <a:ext cx="1506583" cy="409305"/>
            </a:xfrm>
            <a:prstGeom prst="rect">
              <a:avLst/>
            </a:prstGeom>
            <a:solidFill>
              <a:srgbClr val="1A86BA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60" name="Shape 26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9456964" y="1562782"/>
              <a:ext cx="1293658" cy="44304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61" name="Shape 261"/>
          <p:cNvSpPr txBox="1"/>
          <p:nvPr/>
        </p:nvSpPr>
        <p:spPr>
          <a:xfrm>
            <a:off x="235132" y="2257981"/>
            <a:ext cx="9932996" cy="12533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86BA"/>
              </a:buClr>
              <a:buSzPct val="1000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Imperative Programs are straight-forward and flexible</a:t>
            </a: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buClr>
                <a:srgbClr val="1A86BA"/>
              </a:buClr>
              <a:buSzPct val="116666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Takes</a:t>
            </a: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advantage of native language features (loop, condition)</a:t>
            </a:r>
          </a:p>
        </p:txBody>
      </p:sp>
      <p:sp>
        <p:nvSpPr>
          <p:cNvPr id="262" name="Shape 262"/>
          <p:cNvSpPr txBox="1"/>
          <p:nvPr/>
        </p:nvSpPr>
        <p:spPr>
          <a:xfrm>
            <a:off x="235132" y="3791750"/>
            <a:ext cx="4142231" cy="1754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800">
                <a:solidFill>
                  <a:srgbClr val="1A86BA"/>
                </a:solidFill>
                <a:latin typeface="Consolas"/>
                <a:ea typeface="Consolas"/>
                <a:cs typeface="Consolas"/>
                <a:sym typeface="Consolas"/>
              </a:rPr>
              <a:t>import</a:t>
            </a: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numpy </a:t>
            </a:r>
            <a:r>
              <a:rPr b="1" lang="en-US" sz="1800">
                <a:solidFill>
                  <a:srgbClr val="1A86BA"/>
                </a:solidFill>
                <a:latin typeface="Consolas"/>
                <a:ea typeface="Consolas"/>
                <a:cs typeface="Consolas"/>
                <a:sym typeface="Consolas"/>
              </a:rPr>
              <a:t>as</a:t>
            </a: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np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a </a:t>
            </a:r>
            <a:r>
              <a:rPr b="1"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np</a:t>
            </a:r>
            <a:r>
              <a:rPr b="1"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ones</a:t>
            </a:r>
            <a:r>
              <a:rPr b="1"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b="1"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b </a:t>
            </a:r>
            <a:r>
              <a:rPr b="1"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np</a:t>
            </a:r>
            <a:r>
              <a:rPr b="1"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ones</a:t>
            </a:r>
            <a:r>
              <a:rPr b="1"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b="1"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2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 </a:t>
            </a:r>
            <a:r>
              <a:rPr b="1"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b </a:t>
            </a:r>
            <a:r>
              <a:rPr b="1"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a 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8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print(</a:t>
            </a:r>
            <a:r>
              <a:rPr lang="en-US" sz="18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c</a:t>
            </a:r>
            <a:r>
              <a:rPr b="1" lang="en-US" sz="18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-US" sz="18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d </a:t>
            </a:r>
            <a:r>
              <a:rPr b="1"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c </a:t>
            </a:r>
            <a:r>
              <a:rPr b="1"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1 </a:t>
            </a:r>
          </a:p>
        </p:txBody>
      </p:sp>
      <p:sp>
        <p:nvSpPr>
          <p:cNvPr id="263" name="Shape 263"/>
          <p:cNvSpPr/>
          <p:nvPr/>
        </p:nvSpPr>
        <p:spPr>
          <a:xfrm>
            <a:off x="1872567" y="5129783"/>
            <a:ext cx="2185640" cy="1143000"/>
          </a:xfrm>
          <a:prstGeom prst="wedgeRoundRectCallout">
            <a:avLst>
              <a:gd fmla="val -71813" name="adj1"/>
              <a:gd fmla="val -54464" name="adj2"/>
              <a:gd fmla="val 16667" name="adj3"/>
            </a:avLst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Easy to tweak with python code</a:t>
            </a:r>
          </a:p>
        </p:txBody>
      </p:sp>
      <p:sp>
        <p:nvSpPr>
          <p:cNvPr id="264" name="Shape 264"/>
          <p:cNvSpPr/>
          <p:nvPr/>
        </p:nvSpPr>
        <p:spPr>
          <a:xfrm>
            <a:off x="8878824" y="3081528"/>
            <a:ext cx="429767" cy="429767"/>
          </a:xfrm>
          <a:prstGeom prst="ellipse">
            <a:avLst/>
          </a:prstGeom>
          <a:solidFill>
            <a:schemeClr val="lt1"/>
          </a:solidFill>
          <a:ln cap="flat" cmpd="sng" w="38100">
            <a:solidFill>
              <a:schemeClr val="accent6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</a:p>
        </p:txBody>
      </p:sp>
      <p:sp>
        <p:nvSpPr>
          <p:cNvPr id="265" name="Shape 265"/>
          <p:cNvSpPr/>
          <p:nvPr/>
        </p:nvSpPr>
        <p:spPr>
          <a:xfrm>
            <a:off x="10255649" y="3067086"/>
            <a:ext cx="429767" cy="429767"/>
          </a:xfrm>
          <a:prstGeom prst="ellipse">
            <a:avLst/>
          </a:prstGeom>
          <a:solidFill>
            <a:schemeClr val="lt1"/>
          </a:solidFill>
          <a:ln cap="flat" cmpd="sng" w="38100">
            <a:solidFill>
              <a:schemeClr val="accent6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</a:t>
            </a:r>
          </a:p>
        </p:txBody>
      </p:sp>
      <p:sp>
        <p:nvSpPr>
          <p:cNvPr id="266" name="Shape 266"/>
          <p:cNvSpPr/>
          <p:nvPr/>
        </p:nvSpPr>
        <p:spPr>
          <a:xfrm>
            <a:off x="10960985" y="3747060"/>
            <a:ext cx="429767" cy="429767"/>
          </a:xfrm>
          <a:prstGeom prst="ellipse">
            <a:avLst/>
          </a:prstGeom>
          <a:solidFill>
            <a:schemeClr val="lt1"/>
          </a:solidFill>
          <a:ln cap="flat" cmpd="sng" w="38100">
            <a:solidFill>
              <a:schemeClr val="accent6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</a:p>
        </p:txBody>
      </p:sp>
      <p:sp>
        <p:nvSpPr>
          <p:cNvPr id="267" name="Shape 267"/>
          <p:cNvSpPr/>
          <p:nvPr/>
        </p:nvSpPr>
        <p:spPr>
          <a:xfrm>
            <a:off x="9556134" y="3792551"/>
            <a:ext cx="429767" cy="429767"/>
          </a:xfrm>
          <a:prstGeom prst="ellipse">
            <a:avLst/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</a:p>
        </p:txBody>
      </p:sp>
      <p:sp>
        <p:nvSpPr>
          <p:cNvPr id="268" name="Shape 268"/>
          <p:cNvSpPr/>
          <p:nvPr/>
        </p:nvSpPr>
        <p:spPr>
          <a:xfrm>
            <a:off x="10263695" y="4449885"/>
            <a:ext cx="429767" cy="429767"/>
          </a:xfrm>
          <a:prstGeom prst="ellipse">
            <a:avLst/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3200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+</a:t>
            </a:r>
          </a:p>
        </p:txBody>
      </p:sp>
      <p:cxnSp>
        <p:nvCxnSpPr>
          <p:cNvPr id="269" name="Shape 269"/>
          <p:cNvCxnSpPr>
            <a:stCxn id="264" idx="5"/>
            <a:endCxn id="267" idx="1"/>
          </p:cNvCxnSpPr>
          <p:nvPr/>
        </p:nvCxnSpPr>
        <p:spPr>
          <a:xfrm>
            <a:off x="9245654" y="3448358"/>
            <a:ext cx="373500" cy="4071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miter/>
            <a:headEnd len="med" w="med" type="none"/>
            <a:tailEnd len="lg" w="lg" type="stealth"/>
          </a:ln>
        </p:spPr>
      </p:cxnSp>
      <p:cxnSp>
        <p:nvCxnSpPr>
          <p:cNvPr id="270" name="Shape 270"/>
          <p:cNvCxnSpPr/>
          <p:nvPr/>
        </p:nvCxnSpPr>
        <p:spPr>
          <a:xfrm>
            <a:off x="9927971" y="4125321"/>
            <a:ext cx="373418" cy="40713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miter/>
            <a:headEnd len="med" w="med" type="none"/>
            <a:tailEnd len="lg" w="lg" type="stealth"/>
          </a:ln>
        </p:spPr>
      </p:cxnSp>
      <p:cxnSp>
        <p:nvCxnSpPr>
          <p:cNvPr id="271" name="Shape 271"/>
          <p:cNvCxnSpPr/>
          <p:nvPr/>
        </p:nvCxnSpPr>
        <p:spPr>
          <a:xfrm flipH="1">
            <a:off x="10653413" y="4132137"/>
            <a:ext cx="373418" cy="40713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miter/>
            <a:headEnd len="med" w="med" type="none"/>
            <a:tailEnd len="lg" w="lg" type="stealth"/>
          </a:ln>
        </p:spPr>
      </p:cxnSp>
      <p:cxnSp>
        <p:nvCxnSpPr>
          <p:cNvPr id="272" name="Shape 272"/>
          <p:cNvCxnSpPr/>
          <p:nvPr/>
        </p:nvCxnSpPr>
        <p:spPr>
          <a:xfrm flipH="1">
            <a:off x="9941756" y="3430112"/>
            <a:ext cx="373418" cy="40713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miter/>
            <a:headEnd len="med" w="med" type="none"/>
            <a:tailEnd len="lg" w="lg" type="stealth"/>
          </a:ln>
        </p:spPr>
      </p:cxnSp>
      <p:pic>
        <p:nvPicPr>
          <p:cNvPr descr="Flag" id="273" name="Shape 27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599184" y="640789"/>
            <a:ext cx="732405" cy="6871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 txBox="1"/>
          <p:nvPr>
            <p:ph type="title"/>
          </p:nvPr>
        </p:nvSpPr>
        <p:spPr>
          <a:xfrm>
            <a:off x="235132" y="1551016"/>
            <a:ext cx="8339893" cy="7069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b="1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Imperative vs. Declarative Programs </a:t>
            </a:r>
          </a:p>
        </p:txBody>
      </p:sp>
      <p:sp>
        <p:nvSpPr>
          <p:cNvPr id="279" name="Shape 279"/>
          <p:cNvSpPr txBox="1"/>
          <p:nvPr/>
        </p:nvSpPr>
        <p:spPr>
          <a:xfrm>
            <a:off x="235132" y="506400"/>
            <a:ext cx="3274422" cy="927803"/>
          </a:xfrm>
          <a:prstGeom prst="rect">
            <a:avLst/>
          </a:prstGeom>
          <a:solidFill>
            <a:srgbClr val="1A86BA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Calibri"/>
              <a:buNone/>
            </a:pPr>
            <a:r>
              <a:rPr lang="en-US" sz="4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Flexibility</a:t>
            </a:r>
          </a:p>
        </p:txBody>
      </p:sp>
      <p:sp>
        <p:nvSpPr>
          <p:cNvPr id="280" name="Shape 280"/>
          <p:cNvSpPr txBox="1"/>
          <p:nvPr/>
        </p:nvSpPr>
        <p:spPr>
          <a:xfrm>
            <a:off x="87085" y="506400"/>
            <a:ext cx="69667" cy="927803"/>
          </a:xfrm>
          <a:prstGeom prst="rect">
            <a:avLst/>
          </a:prstGeom>
          <a:solidFill>
            <a:srgbClr val="1A86BA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</a:pPr>
            <a:r>
              <a:t/>
            </a:r>
            <a:endParaRPr sz="4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lay" id="281" name="Shape 2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87932" y="640789"/>
            <a:ext cx="659026" cy="659026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Shape 282"/>
          <p:cNvSpPr txBox="1"/>
          <p:nvPr/>
        </p:nvSpPr>
        <p:spPr>
          <a:xfrm>
            <a:off x="4325337" y="748283"/>
            <a:ext cx="3227606" cy="461664"/>
          </a:xfrm>
          <a:prstGeom prst="rect">
            <a:avLst/>
          </a:prstGeom>
          <a:solidFill>
            <a:srgbClr val="1A86BA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Mixed API programming</a:t>
            </a:r>
          </a:p>
        </p:txBody>
      </p:sp>
      <p:grpSp>
        <p:nvGrpSpPr>
          <p:cNvPr id="283" name="Shape 283"/>
          <p:cNvGrpSpPr/>
          <p:nvPr/>
        </p:nvGrpSpPr>
        <p:grpSpPr>
          <a:xfrm>
            <a:off x="10685416" y="63358"/>
            <a:ext cx="1506583" cy="443042"/>
            <a:chOff x="9344296" y="1562782"/>
            <a:chExt cx="1506583" cy="443042"/>
          </a:xfrm>
        </p:grpSpPr>
        <p:sp>
          <p:nvSpPr>
            <p:cNvPr id="284" name="Shape 284"/>
            <p:cNvSpPr/>
            <p:nvPr/>
          </p:nvSpPr>
          <p:spPr>
            <a:xfrm>
              <a:off x="9344296" y="1567542"/>
              <a:ext cx="1506583" cy="409305"/>
            </a:xfrm>
            <a:prstGeom prst="rect">
              <a:avLst/>
            </a:prstGeom>
            <a:solidFill>
              <a:srgbClr val="1A86BA"/>
            </a:solidFill>
            <a:ln>
              <a:noFill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85" name="Shape 28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9456964" y="1562782"/>
              <a:ext cx="1293658" cy="44304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86" name="Shape 286"/>
          <p:cNvSpPr txBox="1"/>
          <p:nvPr/>
        </p:nvSpPr>
        <p:spPr>
          <a:xfrm>
            <a:off x="235132" y="2257980"/>
            <a:ext cx="9932996" cy="226095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86BA"/>
              </a:buClr>
              <a:buSzPct val="1000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Declarative programs see the entire graph</a:t>
            </a: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A86BA"/>
              </a:buClr>
              <a:buSzPct val="1000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More chances for optimization</a:t>
            </a: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buClr>
                <a:srgbClr val="1A86BA"/>
              </a:buClr>
              <a:buSzPct val="1000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Easy to save and load the computation structure</a:t>
            </a:r>
          </a:p>
        </p:txBody>
      </p:sp>
      <p:sp>
        <p:nvSpPr>
          <p:cNvPr id="287" name="Shape 287"/>
          <p:cNvSpPr txBox="1"/>
          <p:nvPr/>
        </p:nvSpPr>
        <p:spPr>
          <a:xfrm>
            <a:off x="230616" y="3746030"/>
            <a:ext cx="4142231" cy="1754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800">
                <a:solidFill>
                  <a:srgbClr val="1A86BA"/>
                </a:solidFill>
                <a:latin typeface="Consolas"/>
                <a:ea typeface="Consolas"/>
                <a:cs typeface="Consolas"/>
                <a:sym typeface="Consolas"/>
              </a:rPr>
              <a:t>import</a:t>
            </a: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numpy </a:t>
            </a:r>
            <a:r>
              <a:rPr b="1" lang="en-US" sz="1800">
                <a:solidFill>
                  <a:srgbClr val="1A86BA"/>
                </a:solidFill>
                <a:latin typeface="Consolas"/>
                <a:ea typeface="Consolas"/>
                <a:cs typeface="Consolas"/>
                <a:sym typeface="Consolas"/>
              </a:rPr>
              <a:t>as</a:t>
            </a: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np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a </a:t>
            </a:r>
            <a:r>
              <a:rPr b="1"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np</a:t>
            </a:r>
            <a:r>
              <a:rPr b="1"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ones</a:t>
            </a:r>
            <a:r>
              <a:rPr b="1"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b="1"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b </a:t>
            </a:r>
            <a:r>
              <a:rPr b="1"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np</a:t>
            </a:r>
            <a:r>
              <a:rPr b="1"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ones</a:t>
            </a:r>
            <a:r>
              <a:rPr b="1"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b="1"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2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 </a:t>
            </a:r>
            <a:r>
              <a:rPr b="1"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b </a:t>
            </a:r>
            <a:r>
              <a:rPr b="1"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a 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18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print(</a:t>
            </a:r>
            <a:r>
              <a:rPr lang="en-US" sz="18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c</a:t>
            </a:r>
            <a:r>
              <a:rPr b="1" lang="en-US" sz="18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-US" sz="18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d </a:t>
            </a:r>
            <a:r>
              <a:rPr b="1"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c </a:t>
            </a:r>
            <a:r>
              <a:rPr b="1"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1 </a:t>
            </a:r>
          </a:p>
        </p:txBody>
      </p:sp>
      <p:sp>
        <p:nvSpPr>
          <p:cNvPr id="288" name="Shape 288"/>
          <p:cNvSpPr/>
          <p:nvPr/>
        </p:nvSpPr>
        <p:spPr>
          <a:xfrm>
            <a:off x="395144" y="5623753"/>
            <a:ext cx="4257845" cy="1143000"/>
          </a:xfrm>
          <a:prstGeom prst="wedgeRoundRectCallout">
            <a:avLst>
              <a:gd fmla="val -43250" name="adj1"/>
              <a:gd fmla="val -70464" name="adj2"/>
              <a:gd fmla="val 16667" name="adj3"/>
            </a:avLst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1800">
                <a:solidFill>
                  <a:srgbClr val="1A86BA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r>
              <a:rPr lang="en-US" sz="1800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cannot</a:t>
            </a:r>
            <a:r>
              <a:rPr lang="en-US" sz="1800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 share memory with </a:t>
            </a:r>
            <a:r>
              <a:rPr b="1" lang="en-US" sz="1800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d</a:t>
            </a:r>
            <a:r>
              <a:rPr lang="en-US" sz="1800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, because it could be used in future</a:t>
            </a:r>
          </a:p>
        </p:txBody>
      </p:sp>
      <p:sp>
        <p:nvSpPr>
          <p:cNvPr id="289" name="Shape 289"/>
          <p:cNvSpPr txBox="1"/>
          <p:nvPr/>
        </p:nvSpPr>
        <p:spPr>
          <a:xfrm>
            <a:off x="5201630" y="3791750"/>
            <a:ext cx="5156237" cy="1754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A </a:t>
            </a:r>
            <a:r>
              <a:rPr b="1"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Variable(</a:t>
            </a:r>
            <a:r>
              <a:rPr b="1" lang="en-US" sz="1800">
                <a:solidFill>
                  <a:srgbClr val="1A86BA"/>
                </a:solidFill>
                <a:latin typeface="Consolas"/>
                <a:ea typeface="Consolas"/>
                <a:cs typeface="Consolas"/>
                <a:sym typeface="Consolas"/>
              </a:rPr>
              <a:t>‘A’</a:t>
            </a:r>
            <a:r>
              <a:rPr b="1"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B </a:t>
            </a:r>
            <a:r>
              <a:rPr b="1"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Variable(</a:t>
            </a:r>
            <a:r>
              <a:rPr b="1" lang="en-US" sz="1800">
                <a:solidFill>
                  <a:srgbClr val="1A86BA"/>
                </a:solidFill>
                <a:latin typeface="Consolas"/>
                <a:ea typeface="Consolas"/>
                <a:cs typeface="Consolas"/>
                <a:sym typeface="Consolas"/>
              </a:rPr>
              <a:t>‘B’</a:t>
            </a:r>
            <a:r>
              <a:rPr b="1"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 = B * A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D = C + 1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f = </a:t>
            </a:r>
            <a:r>
              <a:rPr lang="en-US" sz="1800">
                <a:solidFill>
                  <a:srgbClr val="1A86BA"/>
                </a:solidFill>
                <a:latin typeface="Consolas"/>
                <a:ea typeface="Consolas"/>
                <a:cs typeface="Consolas"/>
                <a:sym typeface="Consolas"/>
              </a:rPr>
              <a:t>compile</a:t>
            </a: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(D) 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d = f(A=np.ones(10), B=np.ones(10)*2)</a:t>
            </a:r>
          </a:p>
        </p:txBody>
      </p:sp>
      <p:sp>
        <p:nvSpPr>
          <p:cNvPr id="290" name="Shape 290"/>
          <p:cNvSpPr/>
          <p:nvPr/>
        </p:nvSpPr>
        <p:spPr>
          <a:xfrm>
            <a:off x="5022008" y="5623753"/>
            <a:ext cx="4257845" cy="1143000"/>
          </a:xfrm>
          <a:prstGeom prst="wedgeRoundRectCallout">
            <a:avLst>
              <a:gd fmla="val -29935" name="adj1"/>
              <a:gd fmla="val -109664" name="adj2"/>
              <a:gd fmla="val 16667" name="adj3"/>
            </a:avLst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C </a:t>
            </a:r>
            <a:r>
              <a:rPr lang="en-US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can</a:t>
            </a:r>
            <a:r>
              <a:rPr lang="en-US" sz="1800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 share memory with D, because C cannot be seen by user</a:t>
            </a:r>
          </a:p>
        </p:txBody>
      </p:sp>
      <p:pic>
        <p:nvPicPr>
          <p:cNvPr descr="Flag" id="291" name="Shape 29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599184" y="640789"/>
            <a:ext cx="732405" cy="6871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